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256" r:id="rId2"/>
    <p:sldId id="258" r:id="rId3"/>
    <p:sldId id="270" r:id="rId4"/>
    <p:sldId id="259" r:id="rId5"/>
    <p:sldId id="261" r:id="rId6"/>
    <p:sldId id="260" r:id="rId7"/>
    <p:sldId id="262" r:id="rId8"/>
    <p:sldId id="257" r:id="rId9"/>
    <p:sldId id="282" r:id="rId10"/>
    <p:sldId id="272" r:id="rId11"/>
    <p:sldId id="268" r:id="rId12"/>
    <p:sldId id="273" r:id="rId13"/>
    <p:sldId id="284" r:id="rId14"/>
    <p:sldId id="285" r:id="rId15"/>
    <p:sldId id="292" r:id="rId16"/>
    <p:sldId id="293" r:id="rId17"/>
    <p:sldId id="294" r:id="rId18"/>
    <p:sldId id="269" r:id="rId19"/>
    <p:sldId id="264" r:id="rId20"/>
    <p:sldId id="291" r:id="rId21"/>
    <p:sldId id="295" r:id="rId22"/>
    <p:sldId id="296" r:id="rId23"/>
    <p:sldId id="265" r:id="rId24"/>
    <p:sldId id="297" r:id="rId25"/>
    <p:sldId id="279" r:id="rId26"/>
    <p:sldId id="286" r:id="rId27"/>
    <p:sldId id="298" r:id="rId28"/>
    <p:sldId id="299" r:id="rId29"/>
    <p:sldId id="300" r:id="rId30"/>
    <p:sldId id="287" r:id="rId31"/>
    <p:sldId id="301" r:id="rId32"/>
    <p:sldId id="288" r:id="rId33"/>
    <p:sldId id="304" r:id="rId34"/>
    <p:sldId id="305" r:id="rId35"/>
    <p:sldId id="289" r:id="rId36"/>
    <p:sldId id="274" r:id="rId37"/>
    <p:sldId id="281" r:id="rId38"/>
    <p:sldId id="311" r:id="rId39"/>
    <p:sldId id="314" r:id="rId40"/>
    <p:sldId id="312" r:id="rId41"/>
    <p:sldId id="315" r:id="rId42"/>
    <p:sldId id="316" r:id="rId43"/>
    <p:sldId id="317" r:id="rId44"/>
    <p:sldId id="319" r:id="rId45"/>
    <p:sldId id="320" r:id="rId46"/>
    <p:sldId id="313" r:id="rId47"/>
    <p:sldId id="307" r:id="rId48"/>
    <p:sldId id="309" r:id="rId49"/>
    <p:sldId id="321" r:id="rId50"/>
    <p:sldId id="322" r:id="rId51"/>
    <p:sldId id="323" r:id="rId52"/>
    <p:sldId id="324" r:id="rId53"/>
    <p:sldId id="325" r:id="rId54"/>
    <p:sldId id="326" r:id="rId55"/>
    <p:sldId id="327" r:id="rId56"/>
    <p:sldId id="308" r:id="rId57"/>
    <p:sldId id="310" r:id="rId58"/>
    <p:sldId id="328" r:id="rId59"/>
    <p:sldId id="329" r:id="rId60"/>
    <p:sldId id="330" r:id="rId61"/>
    <p:sldId id="331" r:id="rId62"/>
    <p:sldId id="332" r:id="rId63"/>
    <p:sldId id="333" r:id="rId64"/>
    <p:sldId id="337" r:id="rId65"/>
    <p:sldId id="334" r:id="rId66"/>
    <p:sldId id="335" r:id="rId67"/>
    <p:sldId id="336" r:id="rId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BF3FF"/>
    <a:srgbClr val="FFECF3"/>
    <a:srgbClr val="CCFF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706"/>
  </p:normalViewPr>
  <p:slideViewPr>
    <p:cSldViewPr snapToGrid="0" snapToObjects="1">
      <p:cViewPr varScale="1">
        <p:scale>
          <a:sx n="76" d="100"/>
          <a:sy n="76" d="100"/>
        </p:scale>
        <p:origin x="216" y="4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048FE9-645F-314E-841C-330BC687139F}" type="datetimeFigureOut">
              <a:rPr lang="en-US" smtClean="0"/>
              <a:t>1/28/18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C34860-E410-3847-AF97-B05A435A246F}" type="slidenum">
              <a:rPr lang="en-US" smtClean="0"/>
              <a:t>‹#›</a:t>
            </a:fld>
            <a:endParaRPr lang="en-US"/>
          </a:p>
        </p:txBody>
      </p:sp>
    </p:spTree>
    <p:extLst>
      <p:ext uri="{BB962C8B-B14F-4D97-AF65-F5344CB8AC3E}">
        <p14:creationId xmlns:p14="http://schemas.microsoft.com/office/powerpoint/2010/main" val="4071850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0C0D-536E-4547-8C59-255EC4E727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787ABC-A1B5-B748-8FC6-BB69496909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701D7F3-DE4C-E142-90EF-AE499B8FE3E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6F07DE4-EFED-6A46-990B-9CA7E20A65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DD7FA2-CB30-404C-8E20-930FC1C1D4E2}"/>
              </a:ext>
            </a:extLst>
          </p:cNvPr>
          <p:cNvSpPr>
            <a:spLocks noGrp="1"/>
          </p:cNvSpPr>
          <p:nvPr>
            <p:ph type="sldNum" sz="quarter" idx="12"/>
          </p:nvPr>
        </p:nvSpPr>
        <p:spPr/>
        <p:txBody>
          <a:bodyPr/>
          <a:lstStyle/>
          <a:p>
            <a:fld id="{3D5E3122-FEE6-3C47-835B-6BB42A140AF9}" type="slidenum">
              <a:rPr lang="en-US" smtClean="0"/>
              <a:t>‹#›</a:t>
            </a:fld>
            <a:endParaRPr lang="en-US"/>
          </a:p>
        </p:txBody>
      </p:sp>
    </p:spTree>
    <p:extLst>
      <p:ext uri="{BB962C8B-B14F-4D97-AF65-F5344CB8AC3E}">
        <p14:creationId xmlns:p14="http://schemas.microsoft.com/office/powerpoint/2010/main" val="4196646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6D458-2563-464B-A79C-366A11D022FA}"/>
              </a:ext>
            </a:extLst>
          </p:cNvPr>
          <p:cNvSpPr>
            <a:spLocks noGrp="1"/>
          </p:cNvSpPr>
          <p:nvPr>
            <p:ph type="title"/>
          </p:nvPr>
        </p:nvSpPr>
        <p:spPr>
          <a:xfrm>
            <a:off x="838200" y="365125"/>
            <a:ext cx="10515600" cy="1035972"/>
          </a:xfrm>
          <a:solidFill>
            <a:schemeClr val="bg1">
              <a:lumMod val="95000"/>
            </a:schemeClr>
          </a:solidFill>
          <a:ln>
            <a:solidFill>
              <a:schemeClr val="tx1"/>
            </a:solidFill>
          </a:ln>
        </p:spPr>
        <p:txBody>
          <a:bodyPr>
            <a:normAutofit/>
          </a:bodyPr>
          <a:lstStyle>
            <a:lvl1pPr>
              <a:defRPr sz="3600" b="1">
                <a:latin typeface="+mn-lt"/>
              </a:defRPr>
            </a:lvl1pPr>
          </a:lstStyle>
          <a:p>
            <a:r>
              <a:rPr lang="en-US" dirty="0"/>
              <a:t>Click to edit Master title style</a:t>
            </a:r>
          </a:p>
        </p:txBody>
      </p:sp>
      <p:sp>
        <p:nvSpPr>
          <p:cNvPr id="3" name="Content Placeholder 2">
            <a:extLst>
              <a:ext uri="{FF2B5EF4-FFF2-40B4-BE49-F238E27FC236}">
                <a16:creationId xmlns:a16="http://schemas.microsoft.com/office/drawing/2014/main" id="{A5646F44-D615-C244-ADCD-F149ACF147CD}"/>
              </a:ext>
            </a:extLst>
          </p:cNvPr>
          <p:cNvSpPr>
            <a:spLocks noGrp="1"/>
          </p:cNvSpPr>
          <p:nvPr>
            <p:ph idx="1"/>
          </p:nvPr>
        </p:nvSpPr>
        <p:spPr>
          <a:xfrm>
            <a:off x="838200" y="1401097"/>
            <a:ext cx="10515600" cy="4775866"/>
          </a:xfrm>
          <a:ln>
            <a:solidFill>
              <a:schemeClr val="tx1"/>
            </a:solidFill>
          </a:ln>
        </p:spPr>
        <p:txBody>
          <a:bodyPr>
            <a:normAutofit/>
          </a:bodyPr>
          <a:lstStyle>
            <a:lvl1pPr>
              <a:defRPr sz="2400" b="1"/>
            </a:lvl1pPr>
            <a:lvl2pPr>
              <a:defRPr sz="2400" b="1"/>
            </a:lvl2pPr>
            <a:lvl3pPr>
              <a:defRPr sz="2400" b="1"/>
            </a:lvl3pPr>
            <a:lvl4pPr>
              <a:defRPr sz="2400" b="1"/>
            </a:lvl4pPr>
            <a:lvl5pPr>
              <a:defRPr sz="2400" b="1"/>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C383525-C031-9E45-809D-7B9235648C1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3677EF6-CE07-774C-ADD6-E84F6CBE79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8A792B-9F00-AB43-9557-E0BA8EA7E562}"/>
              </a:ext>
            </a:extLst>
          </p:cNvPr>
          <p:cNvSpPr>
            <a:spLocks noGrp="1"/>
          </p:cNvSpPr>
          <p:nvPr>
            <p:ph type="sldNum" sz="quarter" idx="12"/>
          </p:nvPr>
        </p:nvSpPr>
        <p:spPr/>
        <p:txBody>
          <a:bodyPr/>
          <a:lstStyle>
            <a:lvl1pPr>
              <a:defRPr sz="1900" b="1"/>
            </a:lvl1pPr>
          </a:lstStyle>
          <a:p>
            <a:fld id="{3D5E3122-FEE6-3C47-835B-6BB42A140AF9}" type="slidenum">
              <a:rPr lang="en-US" smtClean="0"/>
              <a:pPr/>
              <a:t>‹#›</a:t>
            </a:fld>
            <a:endParaRPr lang="en-US" dirty="0"/>
          </a:p>
        </p:txBody>
      </p:sp>
    </p:spTree>
    <p:extLst>
      <p:ext uri="{BB962C8B-B14F-4D97-AF65-F5344CB8AC3E}">
        <p14:creationId xmlns:p14="http://schemas.microsoft.com/office/powerpoint/2010/main" val="3691844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FF3C9-AE0E-9A45-9970-3F8C71C0216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E1E31CF-729C-D94B-B22C-02893EA22F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B19D7DE-68DC-7D4D-9E2F-6E62D2D1584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95886BA-3026-F643-B90F-449827B88A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F63D62-777E-D347-A55A-C17DBDD97E61}"/>
              </a:ext>
            </a:extLst>
          </p:cNvPr>
          <p:cNvSpPr>
            <a:spLocks noGrp="1"/>
          </p:cNvSpPr>
          <p:nvPr>
            <p:ph type="sldNum" sz="quarter" idx="12"/>
          </p:nvPr>
        </p:nvSpPr>
        <p:spPr/>
        <p:txBody>
          <a:bodyPr/>
          <a:lstStyle/>
          <a:p>
            <a:fld id="{3D5E3122-FEE6-3C47-835B-6BB42A140AF9}" type="slidenum">
              <a:rPr lang="en-US" smtClean="0"/>
              <a:t>‹#›</a:t>
            </a:fld>
            <a:endParaRPr lang="en-US"/>
          </a:p>
        </p:txBody>
      </p:sp>
    </p:spTree>
    <p:extLst>
      <p:ext uri="{BB962C8B-B14F-4D97-AF65-F5344CB8AC3E}">
        <p14:creationId xmlns:p14="http://schemas.microsoft.com/office/powerpoint/2010/main" val="3350078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42DF1-4B51-6342-90BC-B0FC13EADC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01D1B2-C1F9-1C40-9860-9E99416481C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5E3C35-FB99-014B-B1D3-2FC8DC7191D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B12B3D4-B012-A243-B6ED-8E66E0E720E1}"/>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D470A39-CA92-C143-BAF9-4EA9C1496B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B3F91E-3D30-8849-BA54-6669DF4A89F5}"/>
              </a:ext>
            </a:extLst>
          </p:cNvPr>
          <p:cNvSpPr>
            <a:spLocks noGrp="1"/>
          </p:cNvSpPr>
          <p:nvPr>
            <p:ph type="sldNum" sz="quarter" idx="12"/>
          </p:nvPr>
        </p:nvSpPr>
        <p:spPr/>
        <p:txBody>
          <a:bodyPr/>
          <a:lstStyle/>
          <a:p>
            <a:fld id="{3D5E3122-FEE6-3C47-835B-6BB42A140AF9}" type="slidenum">
              <a:rPr lang="en-US" smtClean="0"/>
              <a:t>‹#›</a:t>
            </a:fld>
            <a:endParaRPr lang="en-US"/>
          </a:p>
        </p:txBody>
      </p:sp>
    </p:spTree>
    <p:extLst>
      <p:ext uri="{BB962C8B-B14F-4D97-AF65-F5344CB8AC3E}">
        <p14:creationId xmlns:p14="http://schemas.microsoft.com/office/powerpoint/2010/main" val="1154496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0BE98-7189-9547-87CD-89406AF96C6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521CBD-50EC-ED42-AA68-EB434D6928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91ECDA8-98B1-6E4E-8FBA-857C746F52D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FCB32F8-5113-7341-880D-E9BC175AFF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510E05C-B5F9-1646-B1E3-27A60481A8C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CB13445-1AA2-424A-A5C4-A9818EE7070A}"/>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4E63A6BA-06F9-A349-B6DC-53225F070CD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183FCBC-492A-8448-97E7-F8C6A91CD199}"/>
              </a:ext>
            </a:extLst>
          </p:cNvPr>
          <p:cNvSpPr>
            <a:spLocks noGrp="1"/>
          </p:cNvSpPr>
          <p:nvPr>
            <p:ph type="sldNum" sz="quarter" idx="12"/>
          </p:nvPr>
        </p:nvSpPr>
        <p:spPr/>
        <p:txBody>
          <a:bodyPr/>
          <a:lstStyle/>
          <a:p>
            <a:fld id="{3D5E3122-FEE6-3C47-835B-6BB42A140AF9}" type="slidenum">
              <a:rPr lang="en-US" smtClean="0"/>
              <a:t>‹#›</a:t>
            </a:fld>
            <a:endParaRPr lang="en-US"/>
          </a:p>
        </p:txBody>
      </p:sp>
    </p:spTree>
    <p:extLst>
      <p:ext uri="{BB962C8B-B14F-4D97-AF65-F5344CB8AC3E}">
        <p14:creationId xmlns:p14="http://schemas.microsoft.com/office/powerpoint/2010/main" val="2645692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CC184-B9D9-7443-B39E-2EF5317E628E}"/>
              </a:ext>
            </a:extLst>
          </p:cNvPr>
          <p:cNvSpPr>
            <a:spLocks noGrp="1"/>
          </p:cNvSpPr>
          <p:nvPr>
            <p:ph type="title"/>
          </p:nvPr>
        </p:nvSpPr>
        <p:spPr>
          <a:xfrm>
            <a:off x="838200" y="365126"/>
            <a:ext cx="10515600" cy="1021222"/>
          </a:xfrm>
          <a:solidFill>
            <a:schemeClr val="bg1">
              <a:lumMod val="95000"/>
            </a:schemeClr>
          </a:solidFill>
          <a:ln>
            <a:solidFill>
              <a:schemeClr val="tx1"/>
            </a:solidFill>
          </a:ln>
        </p:spPr>
        <p:txBody>
          <a:bodyPr>
            <a:normAutofit/>
          </a:bodyPr>
          <a:lstStyle>
            <a:lvl1pPr>
              <a:defRPr sz="3600" b="1">
                <a:latin typeface="+mn-lt"/>
              </a:defRPr>
            </a:lvl1pPr>
          </a:lstStyle>
          <a:p>
            <a:endParaRPr lang="en-US" dirty="0"/>
          </a:p>
        </p:txBody>
      </p:sp>
      <p:sp>
        <p:nvSpPr>
          <p:cNvPr id="5" name="Slide Number Placeholder 4">
            <a:extLst>
              <a:ext uri="{FF2B5EF4-FFF2-40B4-BE49-F238E27FC236}">
                <a16:creationId xmlns:a16="http://schemas.microsoft.com/office/drawing/2014/main" id="{FC6A2F4F-B874-4048-A389-E806C671BA73}"/>
              </a:ext>
            </a:extLst>
          </p:cNvPr>
          <p:cNvSpPr>
            <a:spLocks noGrp="1"/>
          </p:cNvSpPr>
          <p:nvPr>
            <p:ph type="sldNum" sz="quarter" idx="12"/>
          </p:nvPr>
        </p:nvSpPr>
        <p:spPr/>
        <p:txBody>
          <a:bodyPr/>
          <a:lstStyle>
            <a:lvl1pPr>
              <a:defRPr sz="1800" b="1"/>
            </a:lvl1pPr>
          </a:lstStyle>
          <a:p>
            <a:fld id="{3D5E3122-FEE6-3C47-835B-6BB42A140AF9}" type="slidenum">
              <a:rPr lang="en-US" smtClean="0"/>
              <a:pPr/>
              <a:t>‹#›</a:t>
            </a:fld>
            <a:endParaRPr lang="en-US" dirty="0"/>
          </a:p>
        </p:txBody>
      </p:sp>
    </p:spTree>
    <p:extLst>
      <p:ext uri="{BB962C8B-B14F-4D97-AF65-F5344CB8AC3E}">
        <p14:creationId xmlns:p14="http://schemas.microsoft.com/office/powerpoint/2010/main" val="1498075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2306CC-50B8-1E45-96D4-3B011A2AC6E8}"/>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1CAAAC42-0595-9E4A-9BFC-6861EB5F441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1B8B50F-8DAC-4D4C-AB8A-21600C12113E}"/>
              </a:ext>
            </a:extLst>
          </p:cNvPr>
          <p:cNvSpPr>
            <a:spLocks noGrp="1"/>
          </p:cNvSpPr>
          <p:nvPr>
            <p:ph type="sldNum" sz="quarter" idx="12"/>
          </p:nvPr>
        </p:nvSpPr>
        <p:spPr/>
        <p:txBody>
          <a:bodyPr/>
          <a:lstStyle>
            <a:lvl1pPr>
              <a:defRPr sz="1900" b="1"/>
            </a:lvl1pPr>
          </a:lstStyle>
          <a:p>
            <a:fld id="{3D5E3122-FEE6-3C47-835B-6BB42A140AF9}" type="slidenum">
              <a:rPr lang="en-US" smtClean="0"/>
              <a:pPr/>
              <a:t>‹#›</a:t>
            </a:fld>
            <a:endParaRPr lang="en-US" dirty="0"/>
          </a:p>
        </p:txBody>
      </p:sp>
    </p:spTree>
    <p:extLst>
      <p:ext uri="{BB962C8B-B14F-4D97-AF65-F5344CB8AC3E}">
        <p14:creationId xmlns:p14="http://schemas.microsoft.com/office/powerpoint/2010/main" val="1218697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B5EC7-6AE6-3A4E-B13D-3B51467F7A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D6C2913-02F1-3F4B-A2AC-2C734A8AE7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6D7CCC-C72B-3D43-8717-F6FCE05878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47B2B8A-7A60-924A-BBF6-3695B75BBE53}"/>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7E596252-BA07-084B-A757-B0C479ECC0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137E8E-B42A-1847-9E5B-78BF67861528}"/>
              </a:ext>
            </a:extLst>
          </p:cNvPr>
          <p:cNvSpPr>
            <a:spLocks noGrp="1"/>
          </p:cNvSpPr>
          <p:nvPr>
            <p:ph type="sldNum" sz="quarter" idx="12"/>
          </p:nvPr>
        </p:nvSpPr>
        <p:spPr/>
        <p:txBody>
          <a:bodyPr/>
          <a:lstStyle/>
          <a:p>
            <a:fld id="{3D5E3122-FEE6-3C47-835B-6BB42A140AF9}" type="slidenum">
              <a:rPr lang="en-US" smtClean="0"/>
              <a:t>‹#›</a:t>
            </a:fld>
            <a:endParaRPr lang="en-US"/>
          </a:p>
        </p:txBody>
      </p:sp>
    </p:spTree>
    <p:extLst>
      <p:ext uri="{BB962C8B-B14F-4D97-AF65-F5344CB8AC3E}">
        <p14:creationId xmlns:p14="http://schemas.microsoft.com/office/powerpoint/2010/main" val="3241722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6E2F6-7DB7-CD4D-B7BD-F7BA5598FD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D6F14-EF64-D14F-8E41-B5332FF949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EB1DFF-43B6-1A47-A9F8-29725236AE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3BAA26A-F446-984E-8DAD-08F685538B3D}"/>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478FD4C-BBFD-3D4E-8EA2-89C2AA1F15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94C9F0-2980-C947-8BB7-46DFC6EF84B7}"/>
              </a:ext>
            </a:extLst>
          </p:cNvPr>
          <p:cNvSpPr>
            <a:spLocks noGrp="1"/>
          </p:cNvSpPr>
          <p:nvPr>
            <p:ph type="sldNum" sz="quarter" idx="12"/>
          </p:nvPr>
        </p:nvSpPr>
        <p:spPr/>
        <p:txBody>
          <a:bodyPr/>
          <a:lstStyle/>
          <a:p>
            <a:fld id="{3D5E3122-FEE6-3C47-835B-6BB42A140AF9}" type="slidenum">
              <a:rPr lang="en-US" smtClean="0"/>
              <a:t>‹#›</a:t>
            </a:fld>
            <a:endParaRPr lang="en-US"/>
          </a:p>
        </p:txBody>
      </p:sp>
    </p:spTree>
    <p:extLst>
      <p:ext uri="{BB962C8B-B14F-4D97-AF65-F5344CB8AC3E}">
        <p14:creationId xmlns:p14="http://schemas.microsoft.com/office/powerpoint/2010/main" val="3453288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AF236-5F52-7343-B23A-0FADDB03330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3931A5-E7F8-424C-BFBD-AF7D6C7C591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38AF79-EFDE-944E-A043-A01BE781C68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2A9E49F-92A5-AE4C-AA87-7282007DFD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9A0C07-36AE-DF41-8A4D-0D90788FB123}"/>
              </a:ext>
            </a:extLst>
          </p:cNvPr>
          <p:cNvSpPr>
            <a:spLocks noGrp="1"/>
          </p:cNvSpPr>
          <p:nvPr>
            <p:ph type="sldNum" sz="quarter" idx="12"/>
          </p:nvPr>
        </p:nvSpPr>
        <p:spPr/>
        <p:txBody>
          <a:bodyPr/>
          <a:lstStyle/>
          <a:p>
            <a:fld id="{3D5E3122-FEE6-3C47-835B-6BB42A140AF9}" type="slidenum">
              <a:rPr lang="en-US" smtClean="0"/>
              <a:t>‹#›</a:t>
            </a:fld>
            <a:endParaRPr lang="en-US"/>
          </a:p>
        </p:txBody>
      </p:sp>
    </p:spTree>
    <p:extLst>
      <p:ext uri="{BB962C8B-B14F-4D97-AF65-F5344CB8AC3E}">
        <p14:creationId xmlns:p14="http://schemas.microsoft.com/office/powerpoint/2010/main" val="2122478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DF909F-ECBB-FF44-920D-53379DA2175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0ABA953-32D3-FC4F-ACD7-5B3642EFBF7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5D3CEF-C861-AD43-9C40-7D711EF174F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9DDE8E94-8099-AC41-8871-081F7B30DB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4D1793-0A87-EB4B-9DF9-34E97DFC15A6}"/>
              </a:ext>
            </a:extLst>
          </p:cNvPr>
          <p:cNvSpPr>
            <a:spLocks noGrp="1"/>
          </p:cNvSpPr>
          <p:nvPr>
            <p:ph type="sldNum" sz="quarter" idx="12"/>
          </p:nvPr>
        </p:nvSpPr>
        <p:spPr/>
        <p:txBody>
          <a:bodyPr/>
          <a:lstStyle/>
          <a:p>
            <a:fld id="{3D5E3122-FEE6-3C47-835B-6BB42A140AF9}" type="slidenum">
              <a:rPr lang="en-US" smtClean="0"/>
              <a:t>‹#›</a:t>
            </a:fld>
            <a:endParaRPr lang="en-US"/>
          </a:p>
        </p:txBody>
      </p:sp>
    </p:spTree>
    <p:extLst>
      <p:ext uri="{BB962C8B-B14F-4D97-AF65-F5344CB8AC3E}">
        <p14:creationId xmlns:p14="http://schemas.microsoft.com/office/powerpoint/2010/main" val="3155102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C5DAA1-986A-B845-A598-6B36676C53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7B501D3-0FD5-B94D-8031-ED353B92EA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83DA6F-DD7D-C243-A474-8CBFBF661D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ECEA0838-55C9-9241-9ECD-302692AA2C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8125CF0-E799-2948-9C6B-0C92DA3CA7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5E3122-FEE6-3C47-835B-6BB42A140AF9}" type="slidenum">
              <a:rPr lang="en-US" smtClean="0"/>
              <a:t>‹#›</a:t>
            </a:fld>
            <a:endParaRPr lang="en-US"/>
          </a:p>
        </p:txBody>
      </p:sp>
    </p:spTree>
    <p:extLst>
      <p:ext uri="{BB962C8B-B14F-4D97-AF65-F5344CB8AC3E}">
        <p14:creationId xmlns:p14="http://schemas.microsoft.com/office/powerpoint/2010/main" val="22873796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hyperlink" Target="http://www.serb.state.oh.us/pdf/FF-Guidebook-2014.pdf"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hyperlink" Target="https://www.wright.edu/sites/www.wright.edu/files/uploads/2017/Nov/meeting/FAI2_FY17%20Financial%20Presentation.pdf"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hyperlink" Target="https://www.ohiohighered.org/sites/ohiohighered.org/files/uploads/data/statistical-profiles/ph_rpt_2017_master_0.pdf" TargetMode="Externa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hyperlink" Target="http://www.wright.edu/sites/www.wright.edu/files/page/attachments/2018staffNBUFplancomparison1.pdf" TargetMode="External"/><Relationship Id="rId1" Type="http://schemas.openxmlformats.org/officeDocument/2006/relationships/slideLayout" Target="../slideLayouts/slideLayout6.xml"/><Relationship Id="rId4" Type="http://schemas.openxmlformats.org/officeDocument/2006/relationships/image" Target="../media/image44.emf"/></Relationships>
</file>

<file path=ppt/slides/_rels/slide63.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14B33-F47E-C249-BD88-D87578B139B5}"/>
              </a:ext>
            </a:extLst>
          </p:cNvPr>
          <p:cNvSpPr>
            <a:spLocks noGrp="1"/>
          </p:cNvSpPr>
          <p:nvPr>
            <p:ph type="ctrTitle"/>
          </p:nvPr>
        </p:nvSpPr>
        <p:spPr>
          <a:xfrm>
            <a:off x="1288026" y="1253614"/>
            <a:ext cx="9144000" cy="1799302"/>
          </a:xfrm>
          <a:solidFill>
            <a:schemeClr val="accent2">
              <a:lumMod val="20000"/>
              <a:lumOff val="80000"/>
            </a:schemeClr>
          </a:solidFill>
          <a:ln>
            <a:solidFill>
              <a:schemeClr val="tx1"/>
            </a:solidFill>
          </a:ln>
        </p:spPr>
        <p:txBody>
          <a:bodyPr>
            <a:noAutofit/>
          </a:bodyPr>
          <a:lstStyle/>
          <a:p>
            <a:r>
              <a:rPr lang="en-US" sz="5500" b="1" dirty="0">
                <a:latin typeface="+mn-lt"/>
              </a:rPr>
              <a:t>Financial Analysis of </a:t>
            </a:r>
            <a:br>
              <a:rPr lang="en-US" sz="5500" b="1" dirty="0">
                <a:latin typeface="+mn-lt"/>
              </a:rPr>
            </a:br>
            <a:r>
              <a:rPr lang="en-US" sz="5500" b="1" dirty="0">
                <a:latin typeface="+mn-lt"/>
              </a:rPr>
              <a:t>Wright State University</a:t>
            </a:r>
          </a:p>
        </p:txBody>
      </p:sp>
      <p:sp>
        <p:nvSpPr>
          <p:cNvPr id="3" name="Subtitle 2">
            <a:extLst>
              <a:ext uri="{FF2B5EF4-FFF2-40B4-BE49-F238E27FC236}">
                <a16:creationId xmlns:a16="http://schemas.microsoft.com/office/drawing/2014/main" id="{BAA0DA51-366C-9041-B9EC-0043A575E51B}"/>
              </a:ext>
            </a:extLst>
          </p:cNvPr>
          <p:cNvSpPr>
            <a:spLocks noGrp="1"/>
          </p:cNvSpPr>
          <p:nvPr>
            <p:ph type="subTitle" idx="1"/>
          </p:nvPr>
        </p:nvSpPr>
        <p:spPr>
          <a:xfrm>
            <a:off x="1288026" y="4053476"/>
            <a:ext cx="9144000" cy="1368168"/>
          </a:xfrm>
          <a:solidFill>
            <a:schemeClr val="bg1">
              <a:lumMod val="95000"/>
            </a:schemeClr>
          </a:solidFill>
          <a:ln>
            <a:solidFill>
              <a:schemeClr val="tx1"/>
            </a:solidFill>
          </a:ln>
        </p:spPr>
        <p:txBody>
          <a:bodyPr/>
          <a:lstStyle/>
          <a:p>
            <a:r>
              <a:rPr lang="en-US" b="1" dirty="0"/>
              <a:t>Howard Bunsis</a:t>
            </a:r>
          </a:p>
          <a:p>
            <a:r>
              <a:rPr lang="en-US" b="1" dirty="0"/>
              <a:t>Professor of Accounting, Eastern Michigan University</a:t>
            </a:r>
          </a:p>
          <a:p>
            <a:r>
              <a:rPr lang="en-US" b="1" dirty="0"/>
              <a:t>February 1, 2018</a:t>
            </a:r>
          </a:p>
        </p:txBody>
      </p:sp>
      <p:sp>
        <p:nvSpPr>
          <p:cNvPr id="4" name="Footer Placeholder 3">
            <a:extLst>
              <a:ext uri="{FF2B5EF4-FFF2-40B4-BE49-F238E27FC236}">
                <a16:creationId xmlns:a16="http://schemas.microsoft.com/office/drawing/2014/main" id="{9A2E3CBD-B704-F549-BCF6-0FCC636047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7A80FC1-6AC8-D849-B6CF-A813708C740F}"/>
              </a:ext>
            </a:extLst>
          </p:cNvPr>
          <p:cNvSpPr>
            <a:spLocks noGrp="1"/>
          </p:cNvSpPr>
          <p:nvPr>
            <p:ph type="sldNum" sz="quarter" idx="12"/>
          </p:nvPr>
        </p:nvSpPr>
        <p:spPr/>
        <p:txBody>
          <a:bodyPr/>
          <a:lstStyle/>
          <a:p>
            <a:fld id="{3D5E3122-FEE6-3C47-835B-6BB42A140AF9}" type="slidenum">
              <a:rPr lang="en-US" smtClean="0"/>
              <a:t>1</a:t>
            </a:fld>
            <a:endParaRPr lang="en-US"/>
          </a:p>
        </p:txBody>
      </p:sp>
    </p:spTree>
    <p:extLst>
      <p:ext uri="{BB962C8B-B14F-4D97-AF65-F5344CB8AC3E}">
        <p14:creationId xmlns:p14="http://schemas.microsoft.com/office/powerpoint/2010/main" val="3746119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07940-FCDF-6C4C-BAD1-0A2D90A82392}"/>
              </a:ext>
            </a:extLst>
          </p:cNvPr>
          <p:cNvSpPr>
            <a:spLocks noGrp="1"/>
          </p:cNvSpPr>
          <p:nvPr>
            <p:ph type="title"/>
          </p:nvPr>
        </p:nvSpPr>
        <p:spPr/>
        <p:txBody>
          <a:bodyPr/>
          <a:lstStyle/>
          <a:p>
            <a:r>
              <a:rPr lang="en-US" dirty="0"/>
              <a:t>Roadmap</a:t>
            </a:r>
          </a:p>
        </p:txBody>
      </p:sp>
      <p:sp>
        <p:nvSpPr>
          <p:cNvPr id="3" name="Content Placeholder 2">
            <a:extLst>
              <a:ext uri="{FF2B5EF4-FFF2-40B4-BE49-F238E27FC236}">
                <a16:creationId xmlns:a16="http://schemas.microsoft.com/office/drawing/2014/main" id="{052A2E0C-A32D-F94B-BDB8-E91B466C15D5}"/>
              </a:ext>
            </a:extLst>
          </p:cNvPr>
          <p:cNvSpPr>
            <a:spLocks noGrp="1"/>
          </p:cNvSpPr>
          <p:nvPr>
            <p:ph idx="1"/>
          </p:nvPr>
        </p:nvSpPr>
        <p:spPr/>
        <p:txBody>
          <a:bodyPr>
            <a:normAutofit/>
          </a:bodyPr>
          <a:lstStyle/>
          <a:p>
            <a:pPr marL="514350" indent="-514350">
              <a:buAutoNum type="arabicPeriod"/>
            </a:pPr>
            <a:r>
              <a:rPr lang="en-US" sz="2800" dirty="0"/>
              <a:t>Overall financial condition of WSU: A significant decline</a:t>
            </a:r>
          </a:p>
          <a:p>
            <a:pPr marL="514350" indent="-514350">
              <a:buAutoNum type="arabicPeriod"/>
            </a:pPr>
            <a:r>
              <a:rPr lang="en-US" sz="2800" dirty="0"/>
              <a:t>Timing of proposed cuts – these negotiations have no effect on the ability to stay off of Fiscal Watch</a:t>
            </a:r>
          </a:p>
          <a:p>
            <a:pPr marL="514350" indent="-514350">
              <a:buAutoNum type="arabicPeriod"/>
            </a:pPr>
            <a:r>
              <a:rPr lang="en-US" sz="2800" dirty="0"/>
              <a:t>Administration Response for staying off Fiscal Watch and how current changes already meet the SB 6 benchmark</a:t>
            </a:r>
          </a:p>
          <a:p>
            <a:pPr marL="514350" indent="-514350">
              <a:buAutoNum type="arabicPeriod"/>
            </a:pPr>
            <a:r>
              <a:rPr lang="en-US" sz="2800" dirty="0"/>
              <a:t>Reasons for the declining performance: Examination of tuition revenue, enrollment, state SSI, WSU Administration legal issues and administrative spending, Athletics</a:t>
            </a:r>
          </a:p>
          <a:p>
            <a:pPr marL="514350" indent="-514350">
              <a:buAutoNum type="arabicPeriod"/>
            </a:pPr>
            <a:r>
              <a:rPr lang="en-US" sz="2800" dirty="0"/>
              <a:t>Faculty Salaries Under the Administration Proposal</a:t>
            </a:r>
          </a:p>
          <a:p>
            <a:pPr marL="514350" indent="-514350">
              <a:buAutoNum type="arabicPeriod"/>
            </a:pPr>
            <a:r>
              <a:rPr lang="en-US" sz="2800" dirty="0"/>
              <a:t>Health Care Analysis: Faculty out of pocket costs</a:t>
            </a:r>
          </a:p>
          <a:p>
            <a:endParaRPr lang="en-US" sz="2800" dirty="0"/>
          </a:p>
          <a:p>
            <a:endParaRPr lang="en-US" dirty="0"/>
          </a:p>
        </p:txBody>
      </p:sp>
      <p:sp>
        <p:nvSpPr>
          <p:cNvPr id="4" name="Footer Placeholder 3">
            <a:extLst>
              <a:ext uri="{FF2B5EF4-FFF2-40B4-BE49-F238E27FC236}">
                <a16:creationId xmlns:a16="http://schemas.microsoft.com/office/drawing/2014/main" id="{69E5FB8A-BA55-C44C-B6DB-BD43213A603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B82EDB-6718-E14D-95FF-3B6D778D934B}"/>
              </a:ext>
            </a:extLst>
          </p:cNvPr>
          <p:cNvSpPr>
            <a:spLocks noGrp="1"/>
          </p:cNvSpPr>
          <p:nvPr>
            <p:ph type="sldNum" sz="quarter" idx="12"/>
          </p:nvPr>
        </p:nvSpPr>
        <p:spPr/>
        <p:txBody>
          <a:bodyPr/>
          <a:lstStyle/>
          <a:p>
            <a:fld id="{3D5E3122-FEE6-3C47-835B-6BB42A140AF9}" type="slidenum">
              <a:rPr lang="en-US" smtClean="0"/>
              <a:t>2</a:t>
            </a:fld>
            <a:endParaRPr lang="en-US"/>
          </a:p>
        </p:txBody>
      </p:sp>
    </p:spTree>
    <p:extLst>
      <p:ext uri="{BB962C8B-B14F-4D97-AF65-F5344CB8AC3E}">
        <p14:creationId xmlns:p14="http://schemas.microsoft.com/office/powerpoint/2010/main" val="3151489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2A83E82-D619-0246-82DB-4688FF00803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BD7F5A4-9C75-3E4E-A2F8-A64879A77BC7}"/>
              </a:ext>
            </a:extLst>
          </p:cNvPr>
          <p:cNvSpPr>
            <a:spLocks noGrp="1"/>
          </p:cNvSpPr>
          <p:nvPr>
            <p:ph type="sldNum" sz="quarter" idx="12"/>
          </p:nvPr>
        </p:nvSpPr>
        <p:spPr/>
        <p:txBody>
          <a:bodyPr/>
          <a:lstStyle/>
          <a:p>
            <a:fld id="{3D5E3122-FEE6-3C47-835B-6BB42A140AF9}" type="slidenum">
              <a:rPr lang="en-US" smtClean="0"/>
              <a:pPr/>
              <a:t>3</a:t>
            </a:fld>
            <a:endParaRPr lang="en-US" dirty="0"/>
          </a:p>
        </p:txBody>
      </p:sp>
      <p:sp>
        <p:nvSpPr>
          <p:cNvPr id="6" name="TextBox 5">
            <a:extLst>
              <a:ext uri="{FF2B5EF4-FFF2-40B4-BE49-F238E27FC236}">
                <a16:creationId xmlns:a16="http://schemas.microsoft.com/office/drawing/2014/main" id="{DD42E317-D22C-EE40-AB55-FD12830FA450}"/>
              </a:ext>
            </a:extLst>
          </p:cNvPr>
          <p:cNvSpPr txBox="1"/>
          <p:nvPr/>
        </p:nvSpPr>
        <p:spPr>
          <a:xfrm>
            <a:off x="2666999" y="1902543"/>
            <a:ext cx="6135330" cy="2677656"/>
          </a:xfrm>
          <a:prstGeom prst="rect">
            <a:avLst/>
          </a:prstGeom>
          <a:solidFill>
            <a:srgbClr val="FFECF3"/>
          </a:solidFill>
          <a:ln w="28575">
            <a:solidFill>
              <a:srgbClr val="FF0000"/>
            </a:solidFill>
          </a:ln>
        </p:spPr>
        <p:txBody>
          <a:bodyPr wrap="square" rtlCol="0">
            <a:spAutoFit/>
          </a:bodyPr>
          <a:lstStyle/>
          <a:p>
            <a:pPr algn="ctr"/>
            <a:r>
              <a:rPr lang="en-US" sz="4200" b="1" dirty="0"/>
              <a:t>1. </a:t>
            </a:r>
          </a:p>
          <a:p>
            <a:pPr algn="ctr"/>
            <a:r>
              <a:rPr lang="en-US" sz="4200" b="1" dirty="0"/>
              <a:t>Overall Financial Condition of Wright State University: </a:t>
            </a:r>
          </a:p>
          <a:p>
            <a:pPr algn="ctr"/>
            <a:r>
              <a:rPr lang="en-US" sz="4200" b="1" dirty="0"/>
              <a:t>A Significant Decline</a:t>
            </a:r>
          </a:p>
        </p:txBody>
      </p:sp>
    </p:spTree>
    <p:extLst>
      <p:ext uri="{BB962C8B-B14F-4D97-AF65-F5344CB8AC3E}">
        <p14:creationId xmlns:p14="http://schemas.microsoft.com/office/powerpoint/2010/main" val="3839082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E6C741-CA90-8543-96F0-FDDFDEF2ABE8}"/>
              </a:ext>
            </a:extLst>
          </p:cNvPr>
          <p:cNvSpPr>
            <a:spLocks noGrp="1"/>
          </p:cNvSpPr>
          <p:nvPr>
            <p:ph type="title"/>
          </p:nvPr>
        </p:nvSpPr>
        <p:spPr/>
        <p:txBody>
          <a:bodyPr>
            <a:normAutofit/>
          </a:bodyPr>
          <a:lstStyle/>
          <a:p>
            <a:r>
              <a:rPr lang="en-US" dirty="0"/>
              <a:t>Wright State Balance Sheet</a:t>
            </a:r>
            <a:br>
              <a:rPr lang="en-US" dirty="0"/>
            </a:br>
            <a:r>
              <a:rPr lang="en-US" sz="2200" dirty="0"/>
              <a:t>Source: Audited Financial Statements, Adjusted for GASB 68 (Pensions)</a:t>
            </a:r>
          </a:p>
        </p:txBody>
      </p:sp>
      <p:pic>
        <p:nvPicPr>
          <p:cNvPr id="6" name="Picture 5">
            <a:extLst>
              <a:ext uri="{FF2B5EF4-FFF2-40B4-BE49-F238E27FC236}">
                <a16:creationId xmlns:a16="http://schemas.microsoft.com/office/drawing/2014/main" id="{1F0127B5-079E-3B42-8D50-26D5B11C97A8}"/>
              </a:ext>
            </a:extLst>
          </p:cNvPr>
          <p:cNvPicPr>
            <a:picLocks noChangeAspect="1"/>
          </p:cNvPicPr>
          <p:nvPr/>
        </p:nvPicPr>
        <p:blipFill>
          <a:blip r:embed="rId2"/>
          <a:stretch>
            <a:fillRect/>
          </a:stretch>
        </p:blipFill>
        <p:spPr>
          <a:xfrm>
            <a:off x="1274097" y="1528301"/>
            <a:ext cx="9771304" cy="4680770"/>
          </a:xfrm>
          <a:prstGeom prst="rect">
            <a:avLst/>
          </a:prstGeom>
        </p:spPr>
      </p:pic>
      <p:sp>
        <p:nvSpPr>
          <p:cNvPr id="7" name="Slide Number Placeholder 6">
            <a:extLst>
              <a:ext uri="{FF2B5EF4-FFF2-40B4-BE49-F238E27FC236}">
                <a16:creationId xmlns:a16="http://schemas.microsoft.com/office/drawing/2014/main" id="{F9928E26-E811-D641-9248-0629F35615CC}"/>
              </a:ext>
            </a:extLst>
          </p:cNvPr>
          <p:cNvSpPr>
            <a:spLocks noGrp="1"/>
          </p:cNvSpPr>
          <p:nvPr>
            <p:ph type="sldNum" sz="quarter" idx="12"/>
          </p:nvPr>
        </p:nvSpPr>
        <p:spPr/>
        <p:txBody>
          <a:bodyPr/>
          <a:lstStyle/>
          <a:p>
            <a:fld id="{3D5E3122-FEE6-3C47-835B-6BB42A140AF9}" type="slidenum">
              <a:rPr lang="en-US" smtClean="0"/>
              <a:pPr/>
              <a:t>4</a:t>
            </a:fld>
            <a:endParaRPr lang="en-US" dirty="0"/>
          </a:p>
        </p:txBody>
      </p:sp>
    </p:spTree>
    <p:extLst>
      <p:ext uri="{BB962C8B-B14F-4D97-AF65-F5344CB8AC3E}">
        <p14:creationId xmlns:p14="http://schemas.microsoft.com/office/powerpoint/2010/main" val="2862010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5D824-639E-8647-A164-FE6A96503ED1}"/>
              </a:ext>
            </a:extLst>
          </p:cNvPr>
          <p:cNvSpPr>
            <a:spLocks noGrp="1"/>
          </p:cNvSpPr>
          <p:nvPr>
            <p:ph type="title"/>
          </p:nvPr>
        </p:nvSpPr>
        <p:spPr/>
        <p:txBody>
          <a:bodyPr>
            <a:normAutofit/>
          </a:bodyPr>
          <a:lstStyle/>
          <a:p>
            <a:r>
              <a:rPr lang="en-US" dirty="0"/>
              <a:t>Wright State Revenue Distribution Over Time</a:t>
            </a:r>
            <a:br>
              <a:rPr lang="en-US" dirty="0"/>
            </a:br>
            <a:r>
              <a:rPr lang="en-US" sz="2000" dirty="0"/>
              <a:t>Source: Audited Financial Statements</a:t>
            </a:r>
          </a:p>
        </p:txBody>
      </p:sp>
      <p:sp>
        <p:nvSpPr>
          <p:cNvPr id="3" name="Slide Number Placeholder 2">
            <a:extLst>
              <a:ext uri="{FF2B5EF4-FFF2-40B4-BE49-F238E27FC236}">
                <a16:creationId xmlns:a16="http://schemas.microsoft.com/office/drawing/2014/main" id="{21D0688F-1F85-4A46-A6D1-97B1C1062738}"/>
              </a:ext>
            </a:extLst>
          </p:cNvPr>
          <p:cNvSpPr>
            <a:spLocks noGrp="1"/>
          </p:cNvSpPr>
          <p:nvPr>
            <p:ph type="sldNum" sz="quarter" idx="12"/>
          </p:nvPr>
        </p:nvSpPr>
        <p:spPr/>
        <p:txBody>
          <a:bodyPr/>
          <a:lstStyle/>
          <a:p>
            <a:fld id="{3D5E3122-FEE6-3C47-835B-6BB42A140AF9}" type="slidenum">
              <a:rPr lang="en-US" smtClean="0"/>
              <a:pPr/>
              <a:t>5</a:t>
            </a:fld>
            <a:endParaRPr lang="en-US" dirty="0"/>
          </a:p>
        </p:txBody>
      </p:sp>
      <p:pic>
        <p:nvPicPr>
          <p:cNvPr id="7" name="Picture 6">
            <a:extLst>
              <a:ext uri="{FF2B5EF4-FFF2-40B4-BE49-F238E27FC236}">
                <a16:creationId xmlns:a16="http://schemas.microsoft.com/office/drawing/2014/main" id="{F0ED3B8B-88DE-1748-A039-50FAB140E852}"/>
              </a:ext>
            </a:extLst>
          </p:cNvPr>
          <p:cNvPicPr>
            <a:picLocks noChangeAspect="1"/>
          </p:cNvPicPr>
          <p:nvPr/>
        </p:nvPicPr>
        <p:blipFill>
          <a:blip r:embed="rId2"/>
          <a:stretch>
            <a:fillRect/>
          </a:stretch>
        </p:blipFill>
        <p:spPr>
          <a:xfrm>
            <a:off x="1750347" y="1630925"/>
            <a:ext cx="8558776" cy="4451287"/>
          </a:xfrm>
          <a:prstGeom prst="rect">
            <a:avLst/>
          </a:prstGeom>
        </p:spPr>
      </p:pic>
    </p:spTree>
    <p:extLst>
      <p:ext uri="{BB962C8B-B14F-4D97-AF65-F5344CB8AC3E}">
        <p14:creationId xmlns:p14="http://schemas.microsoft.com/office/powerpoint/2010/main" val="3766763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DE98A-26A0-5E47-9A60-1785E175F5D7}"/>
              </a:ext>
            </a:extLst>
          </p:cNvPr>
          <p:cNvSpPr>
            <a:spLocks noGrp="1"/>
          </p:cNvSpPr>
          <p:nvPr>
            <p:ph type="title"/>
          </p:nvPr>
        </p:nvSpPr>
        <p:spPr/>
        <p:txBody>
          <a:bodyPr/>
          <a:lstStyle/>
          <a:p>
            <a:r>
              <a:rPr lang="en-US" dirty="0"/>
              <a:t>Ratios to Define University Performance</a:t>
            </a:r>
          </a:p>
        </p:txBody>
      </p:sp>
      <p:sp>
        <p:nvSpPr>
          <p:cNvPr id="3" name="Slide Number Placeholder 2">
            <a:extLst>
              <a:ext uri="{FF2B5EF4-FFF2-40B4-BE49-F238E27FC236}">
                <a16:creationId xmlns:a16="http://schemas.microsoft.com/office/drawing/2014/main" id="{E9617C82-34AA-5544-8ABF-AD83012BF72F}"/>
              </a:ext>
            </a:extLst>
          </p:cNvPr>
          <p:cNvSpPr>
            <a:spLocks noGrp="1"/>
          </p:cNvSpPr>
          <p:nvPr>
            <p:ph type="sldNum" sz="quarter" idx="12"/>
          </p:nvPr>
        </p:nvSpPr>
        <p:spPr/>
        <p:txBody>
          <a:bodyPr/>
          <a:lstStyle/>
          <a:p>
            <a:fld id="{3D5E3122-FEE6-3C47-835B-6BB42A140AF9}" type="slidenum">
              <a:rPr lang="en-US" smtClean="0"/>
              <a:pPr/>
              <a:t>6</a:t>
            </a:fld>
            <a:endParaRPr lang="en-US" dirty="0"/>
          </a:p>
        </p:txBody>
      </p:sp>
      <p:pic>
        <p:nvPicPr>
          <p:cNvPr id="10" name="Picture 9">
            <a:extLst>
              <a:ext uri="{FF2B5EF4-FFF2-40B4-BE49-F238E27FC236}">
                <a16:creationId xmlns:a16="http://schemas.microsoft.com/office/drawing/2014/main" id="{CF3FD866-44DB-2C40-81A4-6765E3F51C31}"/>
              </a:ext>
            </a:extLst>
          </p:cNvPr>
          <p:cNvPicPr>
            <a:picLocks noChangeAspect="1"/>
          </p:cNvPicPr>
          <p:nvPr/>
        </p:nvPicPr>
        <p:blipFill>
          <a:blip r:embed="rId2"/>
          <a:stretch>
            <a:fillRect/>
          </a:stretch>
        </p:blipFill>
        <p:spPr>
          <a:xfrm>
            <a:off x="1371599" y="1690145"/>
            <a:ext cx="9438229" cy="3987984"/>
          </a:xfrm>
          <a:prstGeom prst="rect">
            <a:avLst/>
          </a:prstGeom>
          <a:ln w="38100">
            <a:solidFill>
              <a:srgbClr val="00B0F0"/>
            </a:solidFill>
          </a:ln>
        </p:spPr>
      </p:pic>
    </p:spTree>
    <p:extLst>
      <p:ext uri="{BB962C8B-B14F-4D97-AF65-F5344CB8AC3E}">
        <p14:creationId xmlns:p14="http://schemas.microsoft.com/office/powerpoint/2010/main" val="3588760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A9474-9213-0648-BEB0-95FD79133700}"/>
              </a:ext>
            </a:extLst>
          </p:cNvPr>
          <p:cNvSpPr>
            <a:spLocks noGrp="1"/>
          </p:cNvSpPr>
          <p:nvPr>
            <p:ph type="title"/>
          </p:nvPr>
        </p:nvSpPr>
        <p:spPr/>
        <p:txBody>
          <a:bodyPr/>
          <a:lstStyle/>
          <a:p>
            <a:r>
              <a:rPr lang="en-US" dirty="0"/>
              <a:t>Ratio Scores</a:t>
            </a:r>
          </a:p>
        </p:txBody>
      </p:sp>
      <p:sp>
        <p:nvSpPr>
          <p:cNvPr id="3" name="Slide Number Placeholder 2">
            <a:extLst>
              <a:ext uri="{FF2B5EF4-FFF2-40B4-BE49-F238E27FC236}">
                <a16:creationId xmlns:a16="http://schemas.microsoft.com/office/drawing/2014/main" id="{49343623-DE40-404C-AABC-1795FB4D286E}"/>
              </a:ext>
            </a:extLst>
          </p:cNvPr>
          <p:cNvSpPr>
            <a:spLocks noGrp="1"/>
          </p:cNvSpPr>
          <p:nvPr>
            <p:ph type="sldNum" sz="quarter" idx="12"/>
          </p:nvPr>
        </p:nvSpPr>
        <p:spPr/>
        <p:txBody>
          <a:bodyPr/>
          <a:lstStyle/>
          <a:p>
            <a:fld id="{3D5E3122-FEE6-3C47-835B-6BB42A140AF9}" type="slidenum">
              <a:rPr lang="en-US" smtClean="0"/>
              <a:pPr/>
              <a:t>7</a:t>
            </a:fld>
            <a:endParaRPr lang="en-US" dirty="0"/>
          </a:p>
        </p:txBody>
      </p:sp>
      <p:pic>
        <p:nvPicPr>
          <p:cNvPr id="4" name="Picture 3">
            <a:extLst>
              <a:ext uri="{FF2B5EF4-FFF2-40B4-BE49-F238E27FC236}">
                <a16:creationId xmlns:a16="http://schemas.microsoft.com/office/drawing/2014/main" id="{D9B19B79-48B0-8541-B1E7-848DF158ADA2}"/>
              </a:ext>
            </a:extLst>
          </p:cNvPr>
          <p:cNvPicPr>
            <a:picLocks noChangeAspect="1"/>
          </p:cNvPicPr>
          <p:nvPr/>
        </p:nvPicPr>
        <p:blipFill>
          <a:blip r:embed="rId2"/>
          <a:stretch>
            <a:fillRect/>
          </a:stretch>
        </p:blipFill>
        <p:spPr>
          <a:xfrm>
            <a:off x="838200" y="2009851"/>
            <a:ext cx="10115023" cy="2934929"/>
          </a:xfrm>
          <a:prstGeom prst="rect">
            <a:avLst/>
          </a:prstGeom>
          <a:ln w="28575">
            <a:solidFill>
              <a:srgbClr val="00B0F0"/>
            </a:solidFill>
          </a:ln>
        </p:spPr>
      </p:pic>
    </p:spTree>
    <p:extLst>
      <p:ext uri="{BB962C8B-B14F-4D97-AF65-F5344CB8AC3E}">
        <p14:creationId xmlns:p14="http://schemas.microsoft.com/office/powerpoint/2010/main" val="1779930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9608E-56A3-E848-AAA6-6C5709499209}"/>
              </a:ext>
            </a:extLst>
          </p:cNvPr>
          <p:cNvSpPr>
            <a:spLocks noGrp="1"/>
          </p:cNvSpPr>
          <p:nvPr>
            <p:ph type="title"/>
          </p:nvPr>
        </p:nvSpPr>
        <p:spPr/>
        <p:txBody>
          <a:bodyPr/>
          <a:lstStyle/>
          <a:p>
            <a:r>
              <a:rPr lang="en-US" dirty="0"/>
              <a:t>Ratio Data for Wright State Over time</a:t>
            </a:r>
          </a:p>
        </p:txBody>
      </p:sp>
      <p:sp>
        <p:nvSpPr>
          <p:cNvPr id="6" name="Slide Number Placeholder 5">
            <a:extLst>
              <a:ext uri="{FF2B5EF4-FFF2-40B4-BE49-F238E27FC236}">
                <a16:creationId xmlns:a16="http://schemas.microsoft.com/office/drawing/2014/main" id="{12887FAF-A86B-7645-BA37-E9A8270CBE12}"/>
              </a:ext>
            </a:extLst>
          </p:cNvPr>
          <p:cNvSpPr>
            <a:spLocks noGrp="1"/>
          </p:cNvSpPr>
          <p:nvPr>
            <p:ph type="sldNum" sz="quarter" idx="12"/>
          </p:nvPr>
        </p:nvSpPr>
        <p:spPr/>
        <p:txBody>
          <a:bodyPr/>
          <a:lstStyle/>
          <a:p>
            <a:fld id="{3D5E3122-FEE6-3C47-835B-6BB42A140AF9}" type="slidenum">
              <a:rPr lang="en-US" smtClean="0"/>
              <a:t>8</a:t>
            </a:fld>
            <a:endParaRPr lang="en-US"/>
          </a:p>
        </p:txBody>
      </p:sp>
      <p:pic>
        <p:nvPicPr>
          <p:cNvPr id="11" name="Picture 10">
            <a:extLst>
              <a:ext uri="{FF2B5EF4-FFF2-40B4-BE49-F238E27FC236}">
                <a16:creationId xmlns:a16="http://schemas.microsoft.com/office/drawing/2014/main" id="{E083320A-C87F-3943-9CF4-6791F22FC9A3}"/>
              </a:ext>
            </a:extLst>
          </p:cNvPr>
          <p:cNvPicPr>
            <a:picLocks noChangeAspect="1"/>
          </p:cNvPicPr>
          <p:nvPr/>
        </p:nvPicPr>
        <p:blipFill>
          <a:blip r:embed="rId2"/>
          <a:stretch>
            <a:fillRect/>
          </a:stretch>
        </p:blipFill>
        <p:spPr>
          <a:xfrm>
            <a:off x="763692" y="1811866"/>
            <a:ext cx="10590108" cy="3589867"/>
          </a:xfrm>
          <a:prstGeom prst="rect">
            <a:avLst/>
          </a:prstGeom>
          <a:ln w="22225">
            <a:solidFill>
              <a:srgbClr val="00B0F0"/>
            </a:solidFill>
          </a:ln>
        </p:spPr>
      </p:pic>
    </p:spTree>
    <p:extLst>
      <p:ext uri="{BB962C8B-B14F-4D97-AF65-F5344CB8AC3E}">
        <p14:creationId xmlns:p14="http://schemas.microsoft.com/office/powerpoint/2010/main" val="2018533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6308F-ABA2-2847-9FB1-80C7944C5E6C}"/>
              </a:ext>
            </a:extLst>
          </p:cNvPr>
          <p:cNvSpPr>
            <a:spLocks noGrp="1"/>
          </p:cNvSpPr>
          <p:nvPr>
            <p:ph type="title"/>
          </p:nvPr>
        </p:nvSpPr>
        <p:spPr/>
        <p:txBody>
          <a:bodyPr/>
          <a:lstStyle/>
          <a:p>
            <a:r>
              <a:rPr lang="en-US" dirty="0"/>
              <a:t>Total Reserves Over Time</a:t>
            </a:r>
          </a:p>
        </p:txBody>
      </p:sp>
      <p:sp>
        <p:nvSpPr>
          <p:cNvPr id="3" name="Slide Number Placeholder 2">
            <a:extLst>
              <a:ext uri="{FF2B5EF4-FFF2-40B4-BE49-F238E27FC236}">
                <a16:creationId xmlns:a16="http://schemas.microsoft.com/office/drawing/2014/main" id="{4A1B9139-BC41-9F4B-9E4E-26ECD25DB606}"/>
              </a:ext>
            </a:extLst>
          </p:cNvPr>
          <p:cNvSpPr>
            <a:spLocks noGrp="1"/>
          </p:cNvSpPr>
          <p:nvPr>
            <p:ph type="sldNum" sz="quarter" idx="12"/>
          </p:nvPr>
        </p:nvSpPr>
        <p:spPr/>
        <p:txBody>
          <a:bodyPr/>
          <a:lstStyle/>
          <a:p>
            <a:fld id="{3D5E3122-FEE6-3C47-835B-6BB42A140AF9}" type="slidenum">
              <a:rPr lang="en-US" smtClean="0"/>
              <a:pPr/>
              <a:t>9</a:t>
            </a:fld>
            <a:endParaRPr lang="en-US" dirty="0"/>
          </a:p>
        </p:txBody>
      </p:sp>
      <p:pic>
        <p:nvPicPr>
          <p:cNvPr id="4" name="Picture 3">
            <a:extLst>
              <a:ext uri="{FF2B5EF4-FFF2-40B4-BE49-F238E27FC236}">
                <a16:creationId xmlns:a16="http://schemas.microsoft.com/office/drawing/2014/main" id="{7B64F1B4-EB53-3544-AD93-416A4241A90F}"/>
              </a:ext>
            </a:extLst>
          </p:cNvPr>
          <p:cNvPicPr>
            <a:picLocks noChangeAspect="1"/>
          </p:cNvPicPr>
          <p:nvPr/>
        </p:nvPicPr>
        <p:blipFill>
          <a:blip r:embed="rId2"/>
          <a:stretch>
            <a:fillRect/>
          </a:stretch>
        </p:blipFill>
        <p:spPr>
          <a:xfrm>
            <a:off x="1701362" y="1672677"/>
            <a:ext cx="8625052" cy="4520861"/>
          </a:xfrm>
          <a:prstGeom prst="rect">
            <a:avLst/>
          </a:prstGeom>
        </p:spPr>
      </p:pic>
    </p:spTree>
    <p:extLst>
      <p:ext uri="{BB962C8B-B14F-4D97-AF65-F5344CB8AC3E}">
        <p14:creationId xmlns:p14="http://schemas.microsoft.com/office/powerpoint/2010/main" val="3623700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5C5D6-D5C8-B541-BC3A-801950171E29}"/>
              </a:ext>
            </a:extLst>
          </p:cNvPr>
          <p:cNvSpPr>
            <a:spLocks noGrp="1"/>
          </p:cNvSpPr>
          <p:nvPr>
            <p:ph type="title"/>
          </p:nvPr>
        </p:nvSpPr>
        <p:spPr/>
        <p:txBody>
          <a:bodyPr/>
          <a:lstStyle/>
          <a:p>
            <a:r>
              <a:rPr lang="en-US" dirty="0"/>
              <a:t>Cash Flow Ratio Over Time</a:t>
            </a:r>
          </a:p>
        </p:txBody>
      </p:sp>
      <p:sp>
        <p:nvSpPr>
          <p:cNvPr id="3" name="Slide Number Placeholder 2">
            <a:extLst>
              <a:ext uri="{FF2B5EF4-FFF2-40B4-BE49-F238E27FC236}">
                <a16:creationId xmlns:a16="http://schemas.microsoft.com/office/drawing/2014/main" id="{E2BA472D-46E8-4242-AB9F-56EB4FF558C8}"/>
              </a:ext>
            </a:extLst>
          </p:cNvPr>
          <p:cNvSpPr>
            <a:spLocks noGrp="1"/>
          </p:cNvSpPr>
          <p:nvPr>
            <p:ph type="sldNum" sz="quarter" idx="12"/>
          </p:nvPr>
        </p:nvSpPr>
        <p:spPr/>
        <p:txBody>
          <a:bodyPr/>
          <a:lstStyle/>
          <a:p>
            <a:fld id="{3D5E3122-FEE6-3C47-835B-6BB42A140AF9}" type="slidenum">
              <a:rPr lang="en-US" smtClean="0"/>
              <a:pPr/>
              <a:t>10</a:t>
            </a:fld>
            <a:endParaRPr lang="en-US" dirty="0"/>
          </a:p>
        </p:txBody>
      </p:sp>
      <p:pic>
        <p:nvPicPr>
          <p:cNvPr id="4" name="Picture 3">
            <a:extLst>
              <a:ext uri="{FF2B5EF4-FFF2-40B4-BE49-F238E27FC236}">
                <a16:creationId xmlns:a16="http://schemas.microsoft.com/office/drawing/2014/main" id="{43865334-E44A-2144-A6C8-2880A8CAD4A8}"/>
              </a:ext>
            </a:extLst>
          </p:cNvPr>
          <p:cNvPicPr>
            <a:picLocks noChangeAspect="1"/>
          </p:cNvPicPr>
          <p:nvPr/>
        </p:nvPicPr>
        <p:blipFill>
          <a:blip r:embed="rId2"/>
          <a:stretch>
            <a:fillRect/>
          </a:stretch>
        </p:blipFill>
        <p:spPr>
          <a:xfrm>
            <a:off x="1395941" y="1727200"/>
            <a:ext cx="9356725" cy="4403165"/>
          </a:xfrm>
          <a:prstGeom prst="rect">
            <a:avLst/>
          </a:prstGeom>
        </p:spPr>
      </p:pic>
    </p:spTree>
    <p:extLst>
      <p:ext uri="{BB962C8B-B14F-4D97-AF65-F5344CB8AC3E}">
        <p14:creationId xmlns:p14="http://schemas.microsoft.com/office/powerpoint/2010/main" val="32451650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AE104-9C35-864A-A538-AE28358F0582}"/>
              </a:ext>
            </a:extLst>
          </p:cNvPr>
          <p:cNvSpPr>
            <a:spLocks noGrp="1"/>
          </p:cNvSpPr>
          <p:nvPr>
            <p:ph type="title"/>
          </p:nvPr>
        </p:nvSpPr>
        <p:spPr/>
        <p:txBody>
          <a:bodyPr/>
          <a:lstStyle/>
          <a:p>
            <a:r>
              <a:rPr lang="en-US" dirty="0"/>
              <a:t>Composite Ratio Scores Graphically Over Time</a:t>
            </a:r>
          </a:p>
        </p:txBody>
      </p:sp>
      <p:sp>
        <p:nvSpPr>
          <p:cNvPr id="3" name="Slide Number Placeholder 2">
            <a:extLst>
              <a:ext uri="{FF2B5EF4-FFF2-40B4-BE49-F238E27FC236}">
                <a16:creationId xmlns:a16="http://schemas.microsoft.com/office/drawing/2014/main" id="{70CE4012-9554-0041-B59A-35C316B1A056}"/>
              </a:ext>
            </a:extLst>
          </p:cNvPr>
          <p:cNvSpPr>
            <a:spLocks noGrp="1"/>
          </p:cNvSpPr>
          <p:nvPr>
            <p:ph type="sldNum" sz="quarter" idx="12"/>
          </p:nvPr>
        </p:nvSpPr>
        <p:spPr/>
        <p:txBody>
          <a:bodyPr/>
          <a:lstStyle/>
          <a:p>
            <a:fld id="{3D5E3122-FEE6-3C47-835B-6BB42A140AF9}" type="slidenum">
              <a:rPr lang="en-US" smtClean="0"/>
              <a:pPr/>
              <a:t>11</a:t>
            </a:fld>
            <a:endParaRPr lang="en-US" dirty="0"/>
          </a:p>
        </p:txBody>
      </p:sp>
      <p:pic>
        <p:nvPicPr>
          <p:cNvPr id="4" name="Picture 3">
            <a:extLst>
              <a:ext uri="{FF2B5EF4-FFF2-40B4-BE49-F238E27FC236}">
                <a16:creationId xmlns:a16="http://schemas.microsoft.com/office/drawing/2014/main" id="{7670D0C5-8652-EC4B-A14F-F5C4E3964D4C}"/>
              </a:ext>
            </a:extLst>
          </p:cNvPr>
          <p:cNvPicPr>
            <a:picLocks noChangeAspect="1"/>
          </p:cNvPicPr>
          <p:nvPr/>
        </p:nvPicPr>
        <p:blipFill>
          <a:blip r:embed="rId2"/>
          <a:stretch>
            <a:fillRect/>
          </a:stretch>
        </p:blipFill>
        <p:spPr>
          <a:xfrm>
            <a:off x="1551517" y="1590998"/>
            <a:ext cx="9404350" cy="4765352"/>
          </a:xfrm>
          <a:prstGeom prst="rect">
            <a:avLst/>
          </a:prstGeom>
        </p:spPr>
      </p:pic>
    </p:spTree>
    <p:extLst>
      <p:ext uri="{BB962C8B-B14F-4D97-AF65-F5344CB8AC3E}">
        <p14:creationId xmlns:p14="http://schemas.microsoft.com/office/powerpoint/2010/main" val="2856019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E826B-31BD-1640-8DDC-D621981BA01C}"/>
              </a:ext>
            </a:extLst>
          </p:cNvPr>
          <p:cNvSpPr>
            <a:spLocks noGrp="1"/>
          </p:cNvSpPr>
          <p:nvPr>
            <p:ph type="title"/>
          </p:nvPr>
        </p:nvSpPr>
        <p:spPr/>
        <p:txBody>
          <a:bodyPr>
            <a:normAutofit/>
          </a:bodyPr>
          <a:lstStyle/>
          <a:p>
            <a:r>
              <a:rPr lang="en-US" dirty="0"/>
              <a:t>WSU SB 6 Score Compared to Other Ohio Publics</a:t>
            </a:r>
            <a:br>
              <a:rPr lang="en-US" dirty="0"/>
            </a:br>
            <a:r>
              <a:rPr lang="en-US" sz="2300" dirty="0"/>
              <a:t>Source: </a:t>
            </a:r>
            <a:r>
              <a:rPr lang="en-US" sz="2200" dirty="0"/>
              <a:t>https://</a:t>
            </a:r>
            <a:r>
              <a:rPr lang="en-US" sz="2200" dirty="0" err="1"/>
              <a:t>www.ohiohighered.org</a:t>
            </a:r>
            <a:r>
              <a:rPr lang="en-US" sz="2200" dirty="0"/>
              <a:t>/campus-accountability</a:t>
            </a:r>
          </a:p>
        </p:txBody>
      </p:sp>
      <p:sp>
        <p:nvSpPr>
          <p:cNvPr id="3" name="Slide Number Placeholder 2">
            <a:extLst>
              <a:ext uri="{FF2B5EF4-FFF2-40B4-BE49-F238E27FC236}">
                <a16:creationId xmlns:a16="http://schemas.microsoft.com/office/drawing/2014/main" id="{5FFA2744-0EA3-694A-A0A5-70D7F58EDE12}"/>
              </a:ext>
            </a:extLst>
          </p:cNvPr>
          <p:cNvSpPr>
            <a:spLocks noGrp="1"/>
          </p:cNvSpPr>
          <p:nvPr>
            <p:ph type="sldNum" sz="quarter" idx="12"/>
          </p:nvPr>
        </p:nvSpPr>
        <p:spPr/>
        <p:txBody>
          <a:bodyPr/>
          <a:lstStyle/>
          <a:p>
            <a:fld id="{3D5E3122-FEE6-3C47-835B-6BB42A140AF9}" type="slidenum">
              <a:rPr lang="en-US" smtClean="0"/>
              <a:pPr/>
              <a:t>12</a:t>
            </a:fld>
            <a:endParaRPr lang="en-US" dirty="0"/>
          </a:p>
        </p:txBody>
      </p:sp>
      <p:pic>
        <p:nvPicPr>
          <p:cNvPr id="4" name="Picture 3">
            <a:extLst>
              <a:ext uri="{FF2B5EF4-FFF2-40B4-BE49-F238E27FC236}">
                <a16:creationId xmlns:a16="http://schemas.microsoft.com/office/drawing/2014/main" id="{CC57456D-73ED-DA43-BB40-ADD0AABA1247}"/>
              </a:ext>
            </a:extLst>
          </p:cNvPr>
          <p:cNvPicPr>
            <a:picLocks noChangeAspect="1"/>
          </p:cNvPicPr>
          <p:nvPr/>
        </p:nvPicPr>
        <p:blipFill>
          <a:blip r:embed="rId2"/>
          <a:stretch>
            <a:fillRect/>
          </a:stretch>
        </p:blipFill>
        <p:spPr>
          <a:xfrm>
            <a:off x="1597244" y="1740605"/>
            <a:ext cx="8997512" cy="4615745"/>
          </a:xfrm>
          <a:prstGeom prst="rect">
            <a:avLst/>
          </a:prstGeom>
        </p:spPr>
      </p:pic>
    </p:spTree>
    <p:extLst>
      <p:ext uri="{BB962C8B-B14F-4D97-AF65-F5344CB8AC3E}">
        <p14:creationId xmlns:p14="http://schemas.microsoft.com/office/powerpoint/2010/main" val="1855357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9D921-DEA6-CF46-B15A-DEBA0DBB338B}"/>
              </a:ext>
            </a:extLst>
          </p:cNvPr>
          <p:cNvSpPr>
            <a:spLocks noGrp="1"/>
          </p:cNvSpPr>
          <p:nvPr>
            <p:ph type="title"/>
          </p:nvPr>
        </p:nvSpPr>
        <p:spPr>
          <a:xfrm>
            <a:off x="838200" y="365126"/>
            <a:ext cx="10515600" cy="1589798"/>
          </a:xfrm>
        </p:spPr>
        <p:txBody>
          <a:bodyPr>
            <a:normAutofit/>
          </a:bodyPr>
          <a:lstStyle/>
          <a:p>
            <a:r>
              <a:rPr lang="en-US" dirty="0"/>
              <a:t>Wright State Bond Rating</a:t>
            </a:r>
            <a:br>
              <a:rPr lang="en-US" dirty="0"/>
            </a:br>
            <a:r>
              <a:rPr lang="en-US" sz="2800" dirty="0">
                <a:solidFill>
                  <a:srgbClr val="FF0000"/>
                </a:solidFill>
              </a:rPr>
              <a:t>Moody's Downgrades Wright State University to Baa2 from A2; Outlook Negative: May 2, 2017</a:t>
            </a:r>
          </a:p>
        </p:txBody>
      </p:sp>
      <p:sp>
        <p:nvSpPr>
          <p:cNvPr id="3" name="Slide Number Placeholder 2">
            <a:extLst>
              <a:ext uri="{FF2B5EF4-FFF2-40B4-BE49-F238E27FC236}">
                <a16:creationId xmlns:a16="http://schemas.microsoft.com/office/drawing/2014/main" id="{9CAD1CD4-E8F1-F249-98EF-CE5FF24F7671}"/>
              </a:ext>
            </a:extLst>
          </p:cNvPr>
          <p:cNvSpPr>
            <a:spLocks noGrp="1"/>
          </p:cNvSpPr>
          <p:nvPr>
            <p:ph type="sldNum" sz="quarter" idx="12"/>
          </p:nvPr>
        </p:nvSpPr>
        <p:spPr/>
        <p:txBody>
          <a:bodyPr/>
          <a:lstStyle/>
          <a:p>
            <a:fld id="{3D5E3122-FEE6-3C47-835B-6BB42A140AF9}" type="slidenum">
              <a:rPr lang="en-US" smtClean="0"/>
              <a:pPr/>
              <a:t>13</a:t>
            </a:fld>
            <a:endParaRPr lang="en-US" dirty="0"/>
          </a:p>
        </p:txBody>
      </p:sp>
      <p:sp>
        <p:nvSpPr>
          <p:cNvPr id="5" name="TextBox 4">
            <a:extLst>
              <a:ext uri="{FF2B5EF4-FFF2-40B4-BE49-F238E27FC236}">
                <a16:creationId xmlns:a16="http://schemas.microsoft.com/office/drawing/2014/main" id="{EFA1B0FF-5561-2242-8037-70E52AA3059B}"/>
              </a:ext>
            </a:extLst>
          </p:cNvPr>
          <p:cNvSpPr txBox="1"/>
          <p:nvPr/>
        </p:nvSpPr>
        <p:spPr>
          <a:xfrm>
            <a:off x="838200" y="2124311"/>
            <a:ext cx="10371083" cy="2446824"/>
          </a:xfrm>
          <a:prstGeom prst="rect">
            <a:avLst/>
          </a:prstGeom>
          <a:solidFill>
            <a:schemeClr val="accent1">
              <a:lumMod val="20000"/>
              <a:lumOff val="80000"/>
            </a:schemeClr>
          </a:solidFill>
          <a:ln>
            <a:solidFill>
              <a:srgbClr val="002060"/>
            </a:solidFill>
          </a:ln>
        </p:spPr>
        <p:txBody>
          <a:bodyPr wrap="square" rtlCol="0">
            <a:spAutoFit/>
          </a:bodyPr>
          <a:lstStyle/>
          <a:p>
            <a:r>
              <a:rPr lang="en-US" sz="1700" b="1" dirty="0"/>
              <a:t>The downgrade is driven by WSU's severe financial deterioration in a short period of time, with significant operating deficits in FY 2016 and projected for FY 2017 resulting in substantial reduction in liquidity. </a:t>
            </a:r>
          </a:p>
          <a:p>
            <a:endParaRPr lang="en-US" sz="1700" b="1" dirty="0"/>
          </a:p>
          <a:p>
            <a:r>
              <a:rPr lang="en-US" sz="1700" b="1" dirty="0"/>
              <a:t>Management is implementing a comprehensive expense reduction plan to restore fiscal balance in FY 2018. </a:t>
            </a:r>
          </a:p>
          <a:p>
            <a:endParaRPr lang="en-US" sz="1700" b="1" dirty="0"/>
          </a:p>
          <a:p>
            <a:r>
              <a:rPr lang="en-US" sz="1700" b="1" dirty="0"/>
              <a:t>However, with a relatively inflexible expense base, realizing adequate savings to align with revenues will prove challenging. Should the university not accomplish its expense realignment plan, it will continue to have deficit operations and potential further draw downs on liquidity, which could trigger additional downward rating pressure.</a:t>
            </a:r>
          </a:p>
        </p:txBody>
      </p:sp>
      <p:sp>
        <p:nvSpPr>
          <p:cNvPr id="6" name="TextBox 5">
            <a:extLst>
              <a:ext uri="{FF2B5EF4-FFF2-40B4-BE49-F238E27FC236}">
                <a16:creationId xmlns:a16="http://schemas.microsoft.com/office/drawing/2014/main" id="{95853B41-95D9-C746-98D2-31F6E5C09DD2}"/>
              </a:ext>
            </a:extLst>
          </p:cNvPr>
          <p:cNvSpPr txBox="1"/>
          <p:nvPr/>
        </p:nvSpPr>
        <p:spPr>
          <a:xfrm>
            <a:off x="838200" y="4863578"/>
            <a:ext cx="10371083" cy="1477328"/>
          </a:xfrm>
          <a:prstGeom prst="rect">
            <a:avLst/>
          </a:prstGeom>
          <a:solidFill>
            <a:schemeClr val="accent4">
              <a:lumMod val="20000"/>
              <a:lumOff val="80000"/>
            </a:schemeClr>
          </a:solidFill>
          <a:ln w="15875">
            <a:solidFill>
              <a:srgbClr val="7030A0"/>
            </a:solidFill>
          </a:ln>
        </p:spPr>
        <p:txBody>
          <a:bodyPr wrap="square" rtlCol="0">
            <a:spAutoFit/>
          </a:bodyPr>
          <a:lstStyle/>
          <a:p>
            <a:r>
              <a:rPr lang="en-US" b="1" dirty="0"/>
              <a:t>The Baa2 favorably incorporates WSU's regionally important role as a low-cost public university serving the Dayton region, with good scale, solid fundraising, diverse revenue, and a predictable debt structure. </a:t>
            </a:r>
          </a:p>
          <a:p>
            <a:endParaRPr lang="en-US" b="1" dirty="0"/>
          </a:p>
          <a:p>
            <a:r>
              <a:rPr lang="en-US" b="1" dirty="0"/>
              <a:t>It also incorporates the university's relationship with the State of Ohio (Aa1 stable), which has implemented enhanced monitoring of the university's financial condition.</a:t>
            </a:r>
          </a:p>
        </p:txBody>
      </p:sp>
    </p:spTree>
    <p:extLst>
      <p:ext uri="{BB962C8B-B14F-4D97-AF65-F5344CB8AC3E}">
        <p14:creationId xmlns:p14="http://schemas.microsoft.com/office/powerpoint/2010/main" val="2128250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8842F-4203-394C-8D63-C90579E46238}"/>
              </a:ext>
            </a:extLst>
          </p:cNvPr>
          <p:cNvSpPr>
            <a:spLocks noGrp="1"/>
          </p:cNvSpPr>
          <p:nvPr>
            <p:ph type="title"/>
          </p:nvPr>
        </p:nvSpPr>
        <p:spPr/>
        <p:txBody>
          <a:bodyPr/>
          <a:lstStyle/>
          <a:p>
            <a:r>
              <a:rPr lang="en-US" dirty="0"/>
              <a:t>Wright State Moody’s Ratings Over Time</a:t>
            </a:r>
          </a:p>
        </p:txBody>
      </p:sp>
      <p:sp>
        <p:nvSpPr>
          <p:cNvPr id="3" name="Slide Number Placeholder 2">
            <a:extLst>
              <a:ext uri="{FF2B5EF4-FFF2-40B4-BE49-F238E27FC236}">
                <a16:creationId xmlns:a16="http://schemas.microsoft.com/office/drawing/2014/main" id="{4CDBC7B0-0BE4-C943-BB85-95620ED77BBA}"/>
              </a:ext>
            </a:extLst>
          </p:cNvPr>
          <p:cNvSpPr>
            <a:spLocks noGrp="1"/>
          </p:cNvSpPr>
          <p:nvPr>
            <p:ph type="sldNum" sz="quarter" idx="12"/>
          </p:nvPr>
        </p:nvSpPr>
        <p:spPr/>
        <p:txBody>
          <a:bodyPr/>
          <a:lstStyle/>
          <a:p>
            <a:fld id="{3D5E3122-FEE6-3C47-835B-6BB42A140AF9}" type="slidenum">
              <a:rPr lang="en-US" smtClean="0"/>
              <a:pPr/>
              <a:t>14</a:t>
            </a:fld>
            <a:endParaRPr lang="en-US" dirty="0"/>
          </a:p>
        </p:txBody>
      </p:sp>
      <p:pic>
        <p:nvPicPr>
          <p:cNvPr id="7" name="Picture 6">
            <a:extLst>
              <a:ext uri="{FF2B5EF4-FFF2-40B4-BE49-F238E27FC236}">
                <a16:creationId xmlns:a16="http://schemas.microsoft.com/office/drawing/2014/main" id="{CADE9284-A653-1D44-A861-10C36FE4D4C0}"/>
              </a:ext>
            </a:extLst>
          </p:cNvPr>
          <p:cNvPicPr>
            <a:picLocks noChangeAspect="1"/>
          </p:cNvPicPr>
          <p:nvPr/>
        </p:nvPicPr>
        <p:blipFill>
          <a:blip r:embed="rId2"/>
          <a:stretch>
            <a:fillRect/>
          </a:stretch>
        </p:blipFill>
        <p:spPr>
          <a:xfrm>
            <a:off x="2301766" y="1749289"/>
            <a:ext cx="7594315" cy="4161269"/>
          </a:xfrm>
          <a:prstGeom prst="rect">
            <a:avLst/>
          </a:prstGeom>
          <a:ln w="38100">
            <a:solidFill>
              <a:schemeClr val="accent2"/>
            </a:solidFill>
          </a:ln>
        </p:spPr>
      </p:pic>
    </p:spTree>
    <p:extLst>
      <p:ext uri="{BB962C8B-B14F-4D97-AF65-F5344CB8AC3E}">
        <p14:creationId xmlns:p14="http://schemas.microsoft.com/office/powerpoint/2010/main" val="1862483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8A76408-D9CB-214C-938C-7DE884AD58F0}"/>
              </a:ext>
            </a:extLst>
          </p:cNvPr>
          <p:cNvSpPr>
            <a:spLocks noGrp="1"/>
          </p:cNvSpPr>
          <p:nvPr>
            <p:ph type="sldNum" sz="quarter" idx="12"/>
          </p:nvPr>
        </p:nvSpPr>
        <p:spPr/>
        <p:txBody>
          <a:bodyPr/>
          <a:lstStyle/>
          <a:p>
            <a:fld id="{3D5E3122-FEE6-3C47-835B-6BB42A140AF9}" type="slidenum">
              <a:rPr lang="en-US" smtClean="0"/>
              <a:pPr/>
              <a:t>15</a:t>
            </a:fld>
            <a:endParaRPr lang="en-US" dirty="0"/>
          </a:p>
        </p:txBody>
      </p:sp>
      <p:sp>
        <p:nvSpPr>
          <p:cNvPr id="4" name="TextBox 3">
            <a:extLst>
              <a:ext uri="{FF2B5EF4-FFF2-40B4-BE49-F238E27FC236}">
                <a16:creationId xmlns:a16="http://schemas.microsoft.com/office/drawing/2014/main" id="{8BF5C985-ECD5-CF4A-8B18-7004303F6CD7}"/>
              </a:ext>
            </a:extLst>
          </p:cNvPr>
          <p:cNvSpPr txBox="1"/>
          <p:nvPr/>
        </p:nvSpPr>
        <p:spPr>
          <a:xfrm>
            <a:off x="2585545" y="1608083"/>
            <a:ext cx="6321972" cy="2985433"/>
          </a:xfrm>
          <a:prstGeom prst="rect">
            <a:avLst/>
          </a:prstGeom>
          <a:solidFill>
            <a:srgbClr val="FFECF3"/>
          </a:solidFill>
          <a:ln w="38100">
            <a:solidFill>
              <a:srgbClr val="FF0000"/>
            </a:solidFill>
          </a:ln>
        </p:spPr>
        <p:txBody>
          <a:bodyPr wrap="square" rtlCol="0">
            <a:spAutoFit/>
          </a:bodyPr>
          <a:lstStyle/>
          <a:p>
            <a:pPr algn="ctr"/>
            <a:r>
              <a:rPr lang="en-US" sz="4700" b="1" dirty="0"/>
              <a:t>2. </a:t>
            </a:r>
          </a:p>
          <a:p>
            <a:pPr algn="ctr"/>
            <a:r>
              <a:rPr lang="en-US" sz="4700" b="1" dirty="0"/>
              <a:t>These Negotiations Will Not Affect The 2018 SB6 Score and Fiscal Watch</a:t>
            </a:r>
          </a:p>
        </p:txBody>
      </p:sp>
    </p:spTree>
    <p:extLst>
      <p:ext uri="{BB962C8B-B14F-4D97-AF65-F5344CB8AC3E}">
        <p14:creationId xmlns:p14="http://schemas.microsoft.com/office/powerpoint/2010/main" val="2820254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A26DB9-D578-1A4C-9C1E-B7B805C04991}"/>
              </a:ext>
            </a:extLst>
          </p:cNvPr>
          <p:cNvSpPr>
            <a:spLocks noGrp="1"/>
          </p:cNvSpPr>
          <p:nvPr>
            <p:ph type="title"/>
          </p:nvPr>
        </p:nvSpPr>
        <p:spPr/>
        <p:txBody>
          <a:bodyPr>
            <a:normAutofit/>
          </a:bodyPr>
          <a:lstStyle/>
          <a:p>
            <a:r>
              <a:rPr lang="en-US" dirty="0"/>
              <a:t>Fiscal Watch Timing and Fact-Finding</a:t>
            </a:r>
            <a:br>
              <a:rPr lang="en-US" dirty="0"/>
            </a:br>
            <a:r>
              <a:rPr lang="en-US" sz="1900" dirty="0"/>
              <a:t>Source: </a:t>
            </a:r>
            <a:r>
              <a:rPr lang="en-US" sz="1900" dirty="0">
                <a:hlinkClick r:id="rId2"/>
              </a:rPr>
              <a:t>http://www.serb.state.oh.us/pdf/FF-Guidebook-2014.pdf</a:t>
            </a:r>
            <a:endParaRPr lang="en-US" sz="1900" dirty="0"/>
          </a:p>
        </p:txBody>
      </p:sp>
      <p:sp>
        <p:nvSpPr>
          <p:cNvPr id="3" name="Slide Number Placeholder 2">
            <a:extLst>
              <a:ext uri="{FF2B5EF4-FFF2-40B4-BE49-F238E27FC236}">
                <a16:creationId xmlns:a16="http://schemas.microsoft.com/office/drawing/2014/main" id="{E0836537-F87C-2947-BF43-DB6FF5D5CA51}"/>
              </a:ext>
            </a:extLst>
          </p:cNvPr>
          <p:cNvSpPr>
            <a:spLocks noGrp="1"/>
          </p:cNvSpPr>
          <p:nvPr>
            <p:ph type="sldNum" sz="quarter" idx="12"/>
          </p:nvPr>
        </p:nvSpPr>
        <p:spPr/>
        <p:txBody>
          <a:bodyPr/>
          <a:lstStyle/>
          <a:p>
            <a:fld id="{3D5E3122-FEE6-3C47-835B-6BB42A140AF9}" type="slidenum">
              <a:rPr lang="en-US" smtClean="0"/>
              <a:pPr/>
              <a:t>16</a:t>
            </a:fld>
            <a:endParaRPr lang="en-US" dirty="0"/>
          </a:p>
        </p:txBody>
      </p:sp>
      <p:pic>
        <p:nvPicPr>
          <p:cNvPr id="5" name="Picture 4">
            <a:extLst>
              <a:ext uri="{FF2B5EF4-FFF2-40B4-BE49-F238E27FC236}">
                <a16:creationId xmlns:a16="http://schemas.microsoft.com/office/drawing/2014/main" id="{4C9626E4-DCCE-A243-BB96-E3A11858AEDE}"/>
              </a:ext>
            </a:extLst>
          </p:cNvPr>
          <p:cNvPicPr>
            <a:picLocks noChangeAspect="1"/>
          </p:cNvPicPr>
          <p:nvPr/>
        </p:nvPicPr>
        <p:blipFill>
          <a:blip r:embed="rId3"/>
          <a:stretch>
            <a:fillRect/>
          </a:stretch>
        </p:blipFill>
        <p:spPr>
          <a:xfrm>
            <a:off x="1911495" y="3638462"/>
            <a:ext cx="7957718" cy="2521847"/>
          </a:xfrm>
          <a:prstGeom prst="rect">
            <a:avLst/>
          </a:prstGeom>
          <a:ln w="38100">
            <a:solidFill>
              <a:srgbClr val="FF0000"/>
            </a:solidFill>
          </a:ln>
        </p:spPr>
      </p:pic>
      <p:sp>
        <p:nvSpPr>
          <p:cNvPr id="6" name="TextBox 5">
            <a:extLst>
              <a:ext uri="{FF2B5EF4-FFF2-40B4-BE49-F238E27FC236}">
                <a16:creationId xmlns:a16="http://schemas.microsoft.com/office/drawing/2014/main" id="{3B908C8D-01AB-5542-8315-CFD046695127}"/>
              </a:ext>
            </a:extLst>
          </p:cNvPr>
          <p:cNvSpPr txBox="1"/>
          <p:nvPr/>
        </p:nvSpPr>
        <p:spPr>
          <a:xfrm>
            <a:off x="1688843" y="1678440"/>
            <a:ext cx="8403021" cy="1461939"/>
          </a:xfrm>
          <a:prstGeom prst="rect">
            <a:avLst/>
          </a:prstGeom>
          <a:solidFill>
            <a:srgbClr val="FFFF00"/>
          </a:solidFill>
          <a:ln w="38100">
            <a:solidFill>
              <a:srgbClr val="7030A0"/>
            </a:solidFill>
          </a:ln>
        </p:spPr>
        <p:txBody>
          <a:bodyPr wrap="square" rtlCol="0">
            <a:spAutoFit/>
          </a:bodyPr>
          <a:lstStyle/>
          <a:p>
            <a:r>
              <a:rPr lang="en-US" sz="2700" b="1" dirty="0"/>
              <a:t>In order to stay off of fiscal watch, the SB 6 composite ratio score must be 1.90 for </a:t>
            </a:r>
            <a:r>
              <a:rPr lang="en-US" sz="3100" b="1" dirty="0"/>
              <a:t>FISCAL 2018, which ends on June 30, 2018</a:t>
            </a:r>
          </a:p>
        </p:txBody>
      </p:sp>
    </p:spTree>
    <p:extLst>
      <p:ext uri="{BB962C8B-B14F-4D97-AF65-F5344CB8AC3E}">
        <p14:creationId xmlns:p14="http://schemas.microsoft.com/office/powerpoint/2010/main" val="21123214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5BDCC-145E-FF49-99BE-B5CDA5FB33CD}"/>
              </a:ext>
            </a:extLst>
          </p:cNvPr>
          <p:cNvSpPr>
            <a:spLocks noGrp="1"/>
          </p:cNvSpPr>
          <p:nvPr>
            <p:ph type="title"/>
          </p:nvPr>
        </p:nvSpPr>
        <p:spPr/>
        <p:txBody>
          <a:bodyPr/>
          <a:lstStyle/>
          <a:p>
            <a:r>
              <a:rPr lang="en-US" dirty="0"/>
              <a:t>Issues in Practice</a:t>
            </a:r>
          </a:p>
        </p:txBody>
      </p:sp>
      <p:sp>
        <p:nvSpPr>
          <p:cNvPr id="4" name="Content Placeholder 3">
            <a:extLst>
              <a:ext uri="{FF2B5EF4-FFF2-40B4-BE49-F238E27FC236}">
                <a16:creationId xmlns:a16="http://schemas.microsoft.com/office/drawing/2014/main" id="{997A2C26-144D-394D-9873-0726BE764764}"/>
              </a:ext>
            </a:extLst>
          </p:cNvPr>
          <p:cNvSpPr>
            <a:spLocks noGrp="1"/>
          </p:cNvSpPr>
          <p:nvPr>
            <p:ph idx="1"/>
          </p:nvPr>
        </p:nvSpPr>
        <p:spPr/>
        <p:txBody>
          <a:bodyPr>
            <a:normAutofit fontScale="92500" lnSpcReduction="20000"/>
          </a:bodyPr>
          <a:lstStyle/>
          <a:p>
            <a:r>
              <a:rPr lang="en-US" sz="2600" dirty="0"/>
              <a:t>Assuming no delays or unusual issues, the fact-finding process will end towards the end of March</a:t>
            </a:r>
          </a:p>
          <a:p>
            <a:pPr marL="0" indent="0">
              <a:buNone/>
            </a:pPr>
            <a:endParaRPr lang="en-US" sz="2600" dirty="0"/>
          </a:p>
          <a:p>
            <a:r>
              <a:rPr lang="en-US" sz="2600" dirty="0"/>
              <a:t>Even if the draconian health care changes are implemented, the most time these could affect fiscal 2018 is for one month of the academic year</a:t>
            </a:r>
          </a:p>
          <a:p>
            <a:endParaRPr lang="en-US" sz="2600" dirty="0"/>
          </a:p>
          <a:p>
            <a:r>
              <a:rPr lang="en-US" sz="2600" dirty="0"/>
              <a:t>Bargaining unit salaries for 2017-2018 are already set – at 0%</a:t>
            </a:r>
          </a:p>
          <a:p>
            <a:endParaRPr lang="en-US" sz="2600" dirty="0"/>
          </a:p>
          <a:p>
            <a:r>
              <a:rPr lang="en-US" sz="2600" dirty="0"/>
              <a:t>Any changes being negotiated in this process will not fully take effect until the fall of 2018, well after the fiscal year ends on June 30, 2018</a:t>
            </a:r>
          </a:p>
          <a:p>
            <a:pPr marL="0" indent="0">
              <a:buNone/>
            </a:pPr>
            <a:endParaRPr lang="en-US" sz="2600" dirty="0"/>
          </a:p>
          <a:p>
            <a:r>
              <a:rPr lang="en-US" sz="2600" dirty="0"/>
              <a:t>Bottom line: These negotiations will not affect WSU’s ability or inability to reach the SB 6 benchmark that avoids fiscal watch</a:t>
            </a:r>
          </a:p>
          <a:p>
            <a:endParaRPr lang="en-US" dirty="0"/>
          </a:p>
        </p:txBody>
      </p:sp>
      <p:sp>
        <p:nvSpPr>
          <p:cNvPr id="3" name="Slide Number Placeholder 2">
            <a:extLst>
              <a:ext uri="{FF2B5EF4-FFF2-40B4-BE49-F238E27FC236}">
                <a16:creationId xmlns:a16="http://schemas.microsoft.com/office/drawing/2014/main" id="{5017D95E-36CE-CB4E-8777-72D9DA2FAF16}"/>
              </a:ext>
            </a:extLst>
          </p:cNvPr>
          <p:cNvSpPr>
            <a:spLocks noGrp="1"/>
          </p:cNvSpPr>
          <p:nvPr>
            <p:ph type="sldNum" sz="quarter" idx="12"/>
          </p:nvPr>
        </p:nvSpPr>
        <p:spPr/>
        <p:txBody>
          <a:bodyPr/>
          <a:lstStyle/>
          <a:p>
            <a:fld id="{3D5E3122-FEE6-3C47-835B-6BB42A140AF9}" type="slidenum">
              <a:rPr lang="en-US" smtClean="0"/>
              <a:pPr/>
              <a:t>17</a:t>
            </a:fld>
            <a:endParaRPr lang="en-US" dirty="0"/>
          </a:p>
        </p:txBody>
      </p:sp>
    </p:spTree>
    <p:extLst>
      <p:ext uri="{BB962C8B-B14F-4D97-AF65-F5344CB8AC3E}">
        <p14:creationId xmlns:p14="http://schemas.microsoft.com/office/powerpoint/2010/main" val="25809347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DC43A5B-8F70-1642-8352-AE7BD3ACEF1F}"/>
              </a:ext>
            </a:extLst>
          </p:cNvPr>
          <p:cNvSpPr>
            <a:spLocks noGrp="1"/>
          </p:cNvSpPr>
          <p:nvPr>
            <p:ph type="sldNum" sz="quarter" idx="12"/>
          </p:nvPr>
        </p:nvSpPr>
        <p:spPr/>
        <p:txBody>
          <a:bodyPr/>
          <a:lstStyle/>
          <a:p>
            <a:fld id="{3D5E3122-FEE6-3C47-835B-6BB42A140AF9}" type="slidenum">
              <a:rPr lang="en-US" smtClean="0"/>
              <a:pPr/>
              <a:t>18</a:t>
            </a:fld>
            <a:endParaRPr lang="en-US" dirty="0"/>
          </a:p>
        </p:txBody>
      </p:sp>
      <p:sp>
        <p:nvSpPr>
          <p:cNvPr id="4" name="TextBox 3">
            <a:extLst>
              <a:ext uri="{FF2B5EF4-FFF2-40B4-BE49-F238E27FC236}">
                <a16:creationId xmlns:a16="http://schemas.microsoft.com/office/drawing/2014/main" id="{86E63249-3F82-0C4F-9249-79D8A2D2BEEA}"/>
              </a:ext>
            </a:extLst>
          </p:cNvPr>
          <p:cNvSpPr txBox="1"/>
          <p:nvPr/>
        </p:nvSpPr>
        <p:spPr>
          <a:xfrm>
            <a:off x="3168172" y="1528371"/>
            <a:ext cx="6032091" cy="3785652"/>
          </a:xfrm>
          <a:prstGeom prst="rect">
            <a:avLst/>
          </a:prstGeom>
          <a:solidFill>
            <a:srgbClr val="FFECF3"/>
          </a:solidFill>
          <a:ln w="28575">
            <a:solidFill>
              <a:srgbClr val="FF0000"/>
            </a:solidFill>
          </a:ln>
        </p:spPr>
        <p:txBody>
          <a:bodyPr wrap="square" rtlCol="0">
            <a:spAutoFit/>
          </a:bodyPr>
          <a:lstStyle/>
          <a:p>
            <a:pPr algn="ctr"/>
            <a:r>
              <a:rPr lang="en-US" sz="4000" b="1" dirty="0"/>
              <a:t>3. </a:t>
            </a:r>
          </a:p>
          <a:p>
            <a:pPr algn="ctr"/>
            <a:r>
              <a:rPr lang="en-US" sz="4000" b="1" dirty="0"/>
              <a:t>Administration Plan to Prevent Fiscal Watch:</a:t>
            </a:r>
          </a:p>
          <a:p>
            <a:pPr algn="ctr"/>
            <a:r>
              <a:rPr lang="en-US" sz="4000" b="1" dirty="0"/>
              <a:t>Simulation Proves the Proposed Administrative Cuts are Too Deep</a:t>
            </a:r>
          </a:p>
        </p:txBody>
      </p:sp>
    </p:spTree>
    <p:extLst>
      <p:ext uri="{BB962C8B-B14F-4D97-AF65-F5344CB8AC3E}">
        <p14:creationId xmlns:p14="http://schemas.microsoft.com/office/powerpoint/2010/main" val="2541381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48C1C-8AAB-8847-B856-6064528B22FF}"/>
              </a:ext>
            </a:extLst>
          </p:cNvPr>
          <p:cNvSpPr>
            <a:spLocks noGrp="1"/>
          </p:cNvSpPr>
          <p:nvPr>
            <p:ph type="title"/>
          </p:nvPr>
        </p:nvSpPr>
        <p:spPr>
          <a:xfrm>
            <a:off x="838200" y="286060"/>
            <a:ext cx="10515600" cy="1021222"/>
          </a:xfrm>
        </p:spPr>
        <p:txBody>
          <a:bodyPr>
            <a:normAutofit/>
          </a:bodyPr>
          <a:lstStyle/>
          <a:p>
            <a:r>
              <a:rPr lang="en-US" dirty="0"/>
              <a:t>SB 6 Simulation: Raw Data to Compute SB 6 Ratios</a:t>
            </a:r>
            <a:br>
              <a:rPr lang="en-US" dirty="0"/>
            </a:br>
            <a:r>
              <a:rPr lang="en-US" sz="1400" dirty="0"/>
              <a:t>Source: </a:t>
            </a:r>
            <a:r>
              <a:rPr lang="en-US" sz="1400" dirty="0">
                <a:hlinkClick r:id="rId2"/>
              </a:rPr>
              <a:t>https://www.wright.edu/sites/www.wright.edu/files/uploads/2017/Nov/meeting/FAI2_FY17%20Financial%20Presentation.pdf</a:t>
            </a:r>
            <a:endParaRPr lang="en-US" sz="1400" dirty="0"/>
          </a:p>
        </p:txBody>
      </p:sp>
      <p:sp>
        <p:nvSpPr>
          <p:cNvPr id="3" name="Slide Number Placeholder 2">
            <a:extLst>
              <a:ext uri="{FF2B5EF4-FFF2-40B4-BE49-F238E27FC236}">
                <a16:creationId xmlns:a16="http://schemas.microsoft.com/office/drawing/2014/main" id="{4DFD2B56-6293-6241-92C4-D9F6EEF6498E}"/>
              </a:ext>
            </a:extLst>
          </p:cNvPr>
          <p:cNvSpPr>
            <a:spLocks noGrp="1"/>
          </p:cNvSpPr>
          <p:nvPr>
            <p:ph type="sldNum" sz="quarter" idx="12"/>
          </p:nvPr>
        </p:nvSpPr>
        <p:spPr/>
        <p:txBody>
          <a:bodyPr/>
          <a:lstStyle/>
          <a:p>
            <a:fld id="{3D5E3122-FEE6-3C47-835B-6BB42A140AF9}" type="slidenum">
              <a:rPr lang="en-US" smtClean="0"/>
              <a:pPr/>
              <a:t>19</a:t>
            </a:fld>
            <a:endParaRPr lang="en-US" dirty="0"/>
          </a:p>
        </p:txBody>
      </p:sp>
      <p:pic>
        <p:nvPicPr>
          <p:cNvPr id="5" name="Picture 4">
            <a:extLst>
              <a:ext uri="{FF2B5EF4-FFF2-40B4-BE49-F238E27FC236}">
                <a16:creationId xmlns:a16="http://schemas.microsoft.com/office/drawing/2014/main" id="{6F2C5473-F48B-474C-ADFF-7109D4F045D4}"/>
              </a:ext>
            </a:extLst>
          </p:cNvPr>
          <p:cNvPicPr>
            <a:picLocks noChangeAspect="1"/>
          </p:cNvPicPr>
          <p:nvPr/>
        </p:nvPicPr>
        <p:blipFill>
          <a:blip r:embed="rId3"/>
          <a:stretch>
            <a:fillRect/>
          </a:stretch>
        </p:blipFill>
        <p:spPr>
          <a:xfrm>
            <a:off x="1721070" y="1588667"/>
            <a:ext cx="8778764" cy="4851423"/>
          </a:xfrm>
          <a:prstGeom prst="rect">
            <a:avLst/>
          </a:prstGeom>
          <a:ln w="38100">
            <a:solidFill>
              <a:schemeClr val="bg1">
                <a:lumMod val="50000"/>
              </a:schemeClr>
            </a:solidFill>
          </a:ln>
        </p:spPr>
      </p:pic>
    </p:spTree>
    <p:extLst>
      <p:ext uri="{BB962C8B-B14F-4D97-AF65-F5344CB8AC3E}">
        <p14:creationId xmlns:p14="http://schemas.microsoft.com/office/powerpoint/2010/main" val="26812600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1DFC767-CDF5-FC4F-8409-9C8111E8DEE3}"/>
              </a:ext>
            </a:extLst>
          </p:cNvPr>
          <p:cNvSpPr>
            <a:spLocks noGrp="1"/>
          </p:cNvSpPr>
          <p:nvPr>
            <p:ph type="title"/>
          </p:nvPr>
        </p:nvSpPr>
        <p:spPr>
          <a:xfrm>
            <a:off x="838200" y="292824"/>
            <a:ext cx="10515600" cy="1021222"/>
          </a:xfrm>
        </p:spPr>
        <p:txBody>
          <a:bodyPr>
            <a:normAutofit fontScale="90000"/>
          </a:bodyPr>
          <a:lstStyle/>
          <a:p>
            <a:r>
              <a:rPr lang="en-US" dirty="0"/>
              <a:t>Revenue Forecasts Behind the Simulation</a:t>
            </a:r>
            <a:br>
              <a:rPr lang="en-US" dirty="0"/>
            </a:br>
            <a:r>
              <a:rPr lang="en-US" sz="1400" dirty="0"/>
              <a:t>Source: https://</a:t>
            </a:r>
            <a:r>
              <a:rPr lang="en-US" sz="1400" dirty="0" err="1"/>
              <a:t>www.wright.edu</a:t>
            </a:r>
            <a:r>
              <a:rPr lang="en-US" sz="1400" dirty="0"/>
              <a:t>/sites/</a:t>
            </a:r>
            <a:r>
              <a:rPr lang="en-US" sz="1400" dirty="0" err="1"/>
              <a:t>www.wright.edu</a:t>
            </a:r>
            <a:r>
              <a:rPr lang="en-US" sz="1400" dirty="0"/>
              <a:t>/files/uploads/2018/Jan/meeting/FAI8_WSU%20Budget%20Variance%20Report%20-%20December%202017.pdf</a:t>
            </a:r>
          </a:p>
        </p:txBody>
      </p:sp>
      <p:sp>
        <p:nvSpPr>
          <p:cNvPr id="3" name="Slide Number Placeholder 2">
            <a:extLst>
              <a:ext uri="{FF2B5EF4-FFF2-40B4-BE49-F238E27FC236}">
                <a16:creationId xmlns:a16="http://schemas.microsoft.com/office/drawing/2014/main" id="{D0914629-5397-A34E-8BF0-62E800C0C147}"/>
              </a:ext>
            </a:extLst>
          </p:cNvPr>
          <p:cNvSpPr>
            <a:spLocks noGrp="1"/>
          </p:cNvSpPr>
          <p:nvPr>
            <p:ph type="sldNum" sz="quarter" idx="12"/>
          </p:nvPr>
        </p:nvSpPr>
        <p:spPr/>
        <p:txBody>
          <a:bodyPr/>
          <a:lstStyle/>
          <a:p>
            <a:fld id="{3D5E3122-FEE6-3C47-835B-6BB42A140AF9}" type="slidenum">
              <a:rPr lang="en-US" smtClean="0"/>
              <a:pPr/>
              <a:t>20</a:t>
            </a:fld>
            <a:endParaRPr lang="en-US" dirty="0"/>
          </a:p>
        </p:txBody>
      </p:sp>
      <p:graphicFrame>
        <p:nvGraphicFramePr>
          <p:cNvPr id="24" name="Table 23">
            <a:extLst>
              <a:ext uri="{FF2B5EF4-FFF2-40B4-BE49-F238E27FC236}">
                <a16:creationId xmlns:a16="http://schemas.microsoft.com/office/drawing/2014/main" id="{2EB34AB1-36F3-3842-BADC-0520F2643806}"/>
              </a:ext>
            </a:extLst>
          </p:cNvPr>
          <p:cNvGraphicFramePr>
            <a:graphicFrameLocks noGrp="1"/>
          </p:cNvGraphicFramePr>
          <p:nvPr>
            <p:extLst>
              <p:ext uri="{D42A27DB-BD31-4B8C-83A1-F6EECF244321}">
                <p14:modId xmlns:p14="http://schemas.microsoft.com/office/powerpoint/2010/main" val="1484591662"/>
              </p:ext>
            </p:extLst>
          </p:nvPr>
        </p:nvGraphicFramePr>
        <p:xfrm>
          <a:off x="3305588" y="1428494"/>
          <a:ext cx="7682976" cy="1491615"/>
        </p:xfrm>
        <a:graphic>
          <a:graphicData uri="http://schemas.openxmlformats.org/drawingml/2006/table">
            <a:tbl>
              <a:tblPr/>
              <a:tblGrid>
                <a:gridCol w="2233580">
                  <a:extLst>
                    <a:ext uri="{9D8B030D-6E8A-4147-A177-3AD203B41FA5}">
                      <a16:colId xmlns:a16="http://schemas.microsoft.com/office/drawing/2014/main" val="1447771460"/>
                    </a:ext>
                  </a:extLst>
                </a:gridCol>
                <a:gridCol w="1362349">
                  <a:extLst>
                    <a:ext uri="{9D8B030D-6E8A-4147-A177-3AD203B41FA5}">
                      <a16:colId xmlns:a16="http://schemas.microsoft.com/office/drawing/2014/main" val="2905517253"/>
                    </a:ext>
                  </a:extLst>
                </a:gridCol>
                <a:gridCol w="1362349">
                  <a:extLst>
                    <a:ext uri="{9D8B030D-6E8A-4147-A177-3AD203B41FA5}">
                      <a16:colId xmlns:a16="http://schemas.microsoft.com/office/drawing/2014/main" val="2881705250"/>
                    </a:ext>
                  </a:extLst>
                </a:gridCol>
                <a:gridCol w="1362349">
                  <a:extLst>
                    <a:ext uri="{9D8B030D-6E8A-4147-A177-3AD203B41FA5}">
                      <a16:colId xmlns:a16="http://schemas.microsoft.com/office/drawing/2014/main" val="2966440343"/>
                    </a:ext>
                  </a:extLst>
                </a:gridCol>
                <a:gridCol w="1362349">
                  <a:extLst>
                    <a:ext uri="{9D8B030D-6E8A-4147-A177-3AD203B41FA5}">
                      <a16:colId xmlns:a16="http://schemas.microsoft.com/office/drawing/2014/main" val="1243703060"/>
                    </a:ext>
                  </a:extLst>
                </a:gridCol>
              </a:tblGrid>
              <a:tr h="470820">
                <a:tc>
                  <a:txBody>
                    <a:bodyPr/>
                    <a:lstStyle/>
                    <a:p>
                      <a:pPr algn="l" fontAlgn="b"/>
                      <a:r>
                        <a:rPr lang="en-US" sz="1600" b="1" i="0" u="none" strike="noStrike" dirty="0">
                          <a:solidFill>
                            <a:srgbClr val="000000"/>
                          </a:solidFill>
                          <a:effectLst/>
                          <a:latin typeface="Calibri" panose="020F0502020204030204" pitchFamily="34" charset="0"/>
                        </a:rPr>
                        <a:t>Budgeted Tuition &amp; Fees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1600" b="1" i="0" u="none" strike="noStrike" dirty="0">
                          <a:solidFill>
                            <a:srgbClr val="000000"/>
                          </a:solidFill>
                          <a:effectLst/>
                          <a:latin typeface="Calibri" panose="020F0502020204030204" pitchFamily="34" charset="0"/>
                        </a:rPr>
                        <a:t>2017 Actual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1600" b="1" i="0" u="none" strike="noStrike">
                          <a:solidFill>
                            <a:srgbClr val="000000"/>
                          </a:solidFill>
                          <a:effectLst/>
                          <a:latin typeface="Calibri" panose="020F0502020204030204" pitchFamily="34" charset="0"/>
                        </a:rPr>
                        <a:t>Budget Reforcast FY18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1600" b="1" i="0" u="none" strike="noStrike">
                          <a:solidFill>
                            <a:srgbClr val="000000"/>
                          </a:solidFill>
                          <a:effectLst/>
                          <a:latin typeface="Calibri" panose="020F0502020204030204" pitchFamily="34" charset="0"/>
                        </a:rPr>
                        <a:t>$$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1600" b="1" i="0" u="none" strike="noStrike" dirty="0">
                          <a:solidFill>
                            <a:srgbClr val="000000"/>
                          </a:solidFill>
                          <a:effectLst/>
                          <a:latin typeface="Calibri" panose="020F0502020204030204" pitchFamily="34" charset="0"/>
                        </a:rPr>
                        <a:t>%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3836100133"/>
                  </a:ext>
                </a:extLst>
              </a:tr>
              <a:tr h="470820">
                <a:tc>
                  <a:txBody>
                    <a:bodyPr/>
                    <a:lstStyle/>
                    <a:p>
                      <a:pPr algn="l" fontAlgn="b"/>
                      <a:r>
                        <a:rPr lang="en-US" sz="1600" b="1" i="0" u="none" strike="noStrike">
                          <a:solidFill>
                            <a:srgbClr val="000000"/>
                          </a:solidFill>
                          <a:effectLst/>
                          <a:latin typeface="Calibri" panose="020F0502020204030204" pitchFamily="34" charset="0"/>
                        </a:rPr>
                        <a:t>Gross Tuition &amp; Fees (December)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Calibri" panose="020F0502020204030204" pitchFamily="34" charset="0"/>
                        </a:rPr>
                        <a:t>$187,954,000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Calibri" panose="020F0502020204030204" pitchFamily="34" charset="0"/>
                        </a:rPr>
                        <a:t>$172,007,000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Calibri" panose="020F0502020204030204" pitchFamily="34" charset="0"/>
                        </a:rPr>
                        <a:t>($15,947,000)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Calibri" panose="020F0502020204030204" pitchFamily="34"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EFF2D"/>
                    </a:solidFill>
                  </a:tcPr>
                </a:tc>
                <a:extLst>
                  <a:ext uri="{0D108BD9-81ED-4DB2-BD59-A6C34878D82A}">
                    <a16:rowId xmlns:a16="http://schemas.microsoft.com/office/drawing/2014/main" val="2773082410"/>
                  </a:ext>
                </a:extLst>
              </a:tr>
              <a:tr h="470820">
                <a:tc>
                  <a:txBody>
                    <a:bodyPr/>
                    <a:lstStyle/>
                    <a:p>
                      <a:pPr algn="l" fontAlgn="b"/>
                      <a:r>
                        <a:rPr lang="en-US" sz="1600" b="1" i="0" u="none" strike="noStrike">
                          <a:solidFill>
                            <a:srgbClr val="000000"/>
                          </a:solidFill>
                          <a:effectLst/>
                          <a:latin typeface="Calibri" panose="020F0502020204030204" pitchFamily="34" charset="0"/>
                        </a:rPr>
                        <a:t>Gross Tuition &amp; Fees (earlier forecast)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$187,954,000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Calibri" panose="020F0502020204030204" pitchFamily="34" charset="0"/>
                        </a:rPr>
                        <a:t>$173,707,000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Calibri" panose="020F0502020204030204" pitchFamily="34" charset="0"/>
                        </a:rPr>
                        <a:t>($14,247,000)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Calibri" panose="020F0502020204030204" pitchFamily="34" charset="0"/>
                        </a:rPr>
                        <a:t>-7.6%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9996316"/>
                  </a:ext>
                </a:extLst>
              </a:tr>
            </a:tbl>
          </a:graphicData>
        </a:graphic>
      </p:graphicFrame>
      <p:graphicFrame>
        <p:nvGraphicFramePr>
          <p:cNvPr id="26" name="Table 25">
            <a:extLst>
              <a:ext uri="{FF2B5EF4-FFF2-40B4-BE49-F238E27FC236}">
                <a16:creationId xmlns:a16="http://schemas.microsoft.com/office/drawing/2014/main" id="{42B164A5-8516-2942-BCF3-A794FEDCC4AA}"/>
              </a:ext>
            </a:extLst>
          </p:cNvPr>
          <p:cNvGraphicFramePr>
            <a:graphicFrameLocks noGrp="1"/>
          </p:cNvGraphicFramePr>
          <p:nvPr>
            <p:extLst>
              <p:ext uri="{D42A27DB-BD31-4B8C-83A1-F6EECF244321}">
                <p14:modId xmlns:p14="http://schemas.microsoft.com/office/powerpoint/2010/main" val="3461457012"/>
              </p:ext>
            </p:extLst>
          </p:nvPr>
        </p:nvGraphicFramePr>
        <p:xfrm>
          <a:off x="3305588" y="3209993"/>
          <a:ext cx="7682976" cy="1257935"/>
        </p:xfrm>
        <a:graphic>
          <a:graphicData uri="http://schemas.openxmlformats.org/drawingml/2006/table">
            <a:tbl>
              <a:tblPr/>
              <a:tblGrid>
                <a:gridCol w="2233580">
                  <a:extLst>
                    <a:ext uri="{9D8B030D-6E8A-4147-A177-3AD203B41FA5}">
                      <a16:colId xmlns:a16="http://schemas.microsoft.com/office/drawing/2014/main" val="1805760938"/>
                    </a:ext>
                  </a:extLst>
                </a:gridCol>
                <a:gridCol w="1362349">
                  <a:extLst>
                    <a:ext uri="{9D8B030D-6E8A-4147-A177-3AD203B41FA5}">
                      <a16:colId xmlns:a16="http://schemas.microsoft.com/office/drawing/2014/main" val="1386367769"/>
                    </a:ext>
                  </a:extLst>
                </a:gridCol>
                <a:gridCol w="1362349">
                  <a:extLst>
                    <a:ext uri="{9D8B030D-6E8A-4147-A177-3AD203B41FA5}">
                      <a16:colId xmlns:a16="http://schemas.microsoft.com/office/drawing/2014/main" val="815872167"/>
                    </a:ext>
                  </a:extLst>
                </a:gridCol>
                <a:gridCol w="1362349">
                  <a:extLst>
                    <a:ext uri="{9D8B030D-6E8A-4147-A177-3AD203B41FA5}">
                      <a16:colId xmlns:a16="http://schemas.microsoft.com/office/drawing/2014/main" val="192073038"/>
                    </a:ext>
                  </a:extLst>
                </a:gridCol>
                <a:gridCol w="1362349">
                  <a:extLst>
                    <a:ext uri="{9D8B030D-6E8A-4147-A177-3AD203B41FA5}">
                      <a16:colId xmlns:a16="http://schemas.microsoft.com/office/drawing/2014/main" val="3190435429"/>
                    </a:ext>
                  </a:extLst>
                </a:gridCol>
              </a:tblGrid>
              <a:tr h="419100">
                <a:tc>
                  <a:txBody>
                    <a:bodyPr/>
                    <a:lstStyle/>
                    <a:p>
                      <a:pPr algn="l" fontAlgn="b"/>
                      <a:r>
                        <a:rPr lang="en-US" sz="1600" b="1" i="0" u="none" strike="noStrike" dirty="0">
                          <a:solidFill>
                            <a:srgbClr val="000000"/>
                          </a:solidFill>
                          <a:effectLst/>
                          <a:latin typeface="Calibri" panose="020F0502020204030204" pitchFamily="34" charset="0"/>
                        </a:rPr>
                        <a:t>Budgeted Revenue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1600" b="1" i="0" u="none" strike="noStrike" dirty="0">
                          <a:solidFill>
                            <a:srgbClr val="000000"/>
                          </a:solidFill>
                          <a:effectLst/>
                          <a:latin typeface="Calibri" panose="020F0502020204030204" pitchFamily="34" charset="0"/>
                        </a:rPr>
                        <a:t>2017 Actual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1600" b="1" i="0" u="none" strike="noStrike">
                          <a:solidFill>
                            <a:srgbClr val="000000"/>
                          </a:solidFill>
                          <a:effectLst/>
                          <a:latin typeface="Calibri" panose="020F0502020204030204" pitchFamily="34" charset="0"/>
                        </a:rPr>
                        <a:t>Budget Reforcast FY18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1600" b="1" i="0" u="none" strike="noStrike">
                          <a:solidFill>
                            <a:srgbClr val="000000"/>
                          </a:solidFill>
                          <a:effectLst/>
                          <a:latin typeface="Calibri" panose="020F0502020204030204" pitchFamily="34" charset="0"/>
                        </a:rPr>
                        <a:t>$$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1600" b="1" i="0" u="none" strike="noStrike" dirty="0">
                          <a:solidFill>
                            <a:srgbClr val="000000"/>
                          </a:solidFill>
                          <a:effectLst/>
                          <a:latin typeface="Calibri" panose="020F0502020204030204" pitchFamily="34" charset="0"/>
                        </a:rPr>
                        <a:t>%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2579395856"/>
                  </a:ext>
                </a:extLst>
              </a:tr>
              <a:tr h="203200">
                <a:tc>
                  <a:txBody>
                    <a:bodyPr/>
                    <a:lstStyle/>
                    <a:p>
                      <a:pPr algn="l" fontAlgn="b"/>
                      <a:r>
                        <a:rPr lang="en-US" sz="1600" b="1" i="0" u="none" strike="noStrike" dirty="0">
                          <a:solidFill>
                            <a:srgbClr val="000000"/>
                          </a:solidFill>
                          <a:effectLst/>
                          <a:latin typeface="Calibri" panose="020F0502020204030204" pitchFamily="34" charset="0"/>
                        </a:rPr>
                        <a:t>Tuition (Gross)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Calibri" panose="020F0502020204030204" pitchFamily="34" charset="0"/>
                        </a:rPr>
                        <a:t>$187,954,000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$172,007,000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FF0000"/>
                          </a:solidFill>
                          <a:effectLst/>
                          <a:latin typeface="Calibri" panose="020F0502020204030204" pitchFamily="34" charset="0"/>
                        </a:rPr>
                        <a:t>($15,947,000)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FF0000"/>
                          </a:solidFill>
                          <a:effectLst/>
                          <a:latin typeface="Calibri" panose="020F0502020204030204" pitchFamily="34"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EFF2D"/>
                    </a:solidFill>
                  </a:tcPr>
                </a:tc>
                <a:extLst>
                  <a:ext uri="{0D108BD9-81ED-4DB2-BD59-A6C34878D82A}">
                    <a16:rowId xmlns:a16="http://schemas.microsoft.com/office/drawing/2014/main" val="1054694696"/>
                  </a:ext>
                </a:extLst>
              </a:tr>
              <a:tr h="254000">
                <a:tc>
                  <a:txBody>
                    <a:bodyPr/>
                    <a:lstStyle/>
                    <a:p>
                      <a:pPr algn="l" fontAlgn="b"/>
                      <a:r>
                        <a:rPr lang="en-US" sz="1600" b="1" i="0" u="none" strike="noStrike">
                          <a:solidFill>
                            <a:srgbClr val="000000"/>
                          </a:solidFill>
                          <a:effectLst/>
                          <a:latin typeface="Calibri" panose="020F0502020204030204" pitchFamily="34" charset="0"/>
                        </a:rPr>
                        <a:t>Other Revenue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$117,993,000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$113,850,000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FF0000"/>
                          </a:solidFill>
                          <a:effectLst/>
                          <a:latin typeface="Calibri" panose="020F0502020204030204" pitchFamily="34" charset="0"/>
                        </a:rPr>
                        <a:t>($4,143,000)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FF0000"/>
                          </a:solidFill>
                          <a:effectLst/>
                          <a:latin typeface="Calibri" panose="020F0502020204030204" pitchFamily="34" charset="0"/>
                        </a:rPr>
                        <a:t>-3.5%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48235"/>
                    </a:solidFill>
                  </a:tcPr>
                </a:tc>
                <a:extLst>
                  <a:ext uri="{0D108BD9-81ED-4DB2-BD59-A6C34878D82A}">
                    <a16:rowId xmlns:a16="http://schemas.microsoft.com/office/drawing/2014/main" val="1397030948"/>
                  </a:ext>
                </a:extLst>
              </a:tr>
              <a:tr h="241300">
                <a:tc>
                  <a:txBody>
                    <a:bodyPr/>
                    <a:lstStyle/>
                    <a:p>
                      <a:pPr algn="l" fontAlgn="b"/>
                      <a:r>
                        <a:rPr lang="en-US" sz="1600" b="1" i="0" u="none" strike="noStrike">
                          <a:solidFill>
                            <a:srgbClr val="000000"/>
                          </a:solidFill>
                          <a:effectLst/>
                          <a:latin typeface="Calibri" panose="020F0502020204030204" pitchFamily="34" charset="0"/>
                        </a:rPr>
                        <a:t>Total Revenue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$305,947,000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$285,857,000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dirty="0">
                          <a:solidFill>
                            <a:srgbClr val="FF0000"/>
                          </a:solidFill>
                          <a:effectLst/>
                          <a:latin typeface="Calibri" panose="020F0502020204030204" pitchFamily="34" charset="0"/>
                        </a:rPr>
                        <a:t>($20,090,000)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dirty="0">
                          <a:solidFill>
                            <a:srgbClr val="FF0000"/>
                          </a:solidFill>
                          <a:effectLst/>
                          <a:latin typeface="Calibri" panose="020F0502020204030204" pitchFamily="34" charset="0"/>
                        </a:rPr>
                        <a:t>-6.6%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357944447"/>
                  </a:ext>
                </a:extLst>
              </a:tr>
            </a:tbl>
          </a:graphicData>
        </a:graphic>
      </p:graphicFrame>
      <p:graphicFrame>
        <p:nvGraphicFramePr>
          <p:cNvPr id="29" name="Table 28">
            <a:extLst>
              <a:ext uri="{FF2B5EF4-FFF2-40B4-BE49-F238E27FC236}">
                <a16:creationId xmlns:a16="http://schemas.microsoft.com/office/drawing/2014/main" id="{B859C7AF-EA93-014E-AB13-7FC5F83822D9}"/>
              </a:ext>
            </a:extLst>
          </p:cNvPr>
          <p:cNvGraphicFramePr>
            <a:graphicFrameLocks noGrp="1"/>
          </p:cNvGraphicFramePr>
          <p:nvPr>
            <p:extLst>
              <p:ext uri="{D42A27DB-BD31-4B8C-83A1-F6EECF244321}">
                <p14:modId xmlns:p14="http://schemas.microsoft.com/office/powerpoint/2010/main" val="2906007001"/>
              </p:ext>
            </p:extLst>
          </p:nvPr>
        </p:nvGraphicFramePr>
        <p:xfrm>
          <a:off x="627555" y="1782127"/>
          <a:ext cx="2108200" cy="741045"/>
        </p:xfrm>
        <a:graphic>
          <a:graphicData uri="http://schemas.openxmlformats.org/drawingml/2006/table">
            <a:tbl>
              <a:tblPr/>
              <a:tblGrid>
                <a:gridCol w="2108200">
                  <a:extLst>
                    <a:ext uri="{9D8B030D-6E8A-4147-A177-3AD203B41FA5}">
                      <a16:colId xmlns:a16="http://schemas.microsoft.com/office/drawing/2014/main" val="3676572258"/>
                    </a:ext>
                  </a:extLst>
                </a:gridCol>
              </a:tblGrid>
              <a:tr h="723900">
                <a:tc>
                  <a:txBody>
                    <a:bodyPr/>
                    <a:lstStyle/>
                    <a:p>
                      <a:pPr algn="l" fontAlgn="b"/>
                      <a:r>
                        <a:rPr lang="en-US" sz="1600" b="1" i="0" u="none" strike="noStrike" dirty="0">
                          <a:solidFill>
                            <a:srgbClr val="000000"/>
                          </a:solidFill>
                          <a:effectLst/>
                          <a:latin typeface="Calibri" panose="020F0502020204030204" pitchFamily="34" charset="0"/>
                        </a:rPr>
                        <a:t>Step 1: Use WSU Budget to determine gross tuition revenue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3465646030"/>
                  </a:ext>
                </a:extLst>
              </a:tr>
            </a:tbl>
          </a:graphicData>
        </a:graphic>
      </p:graphicFrame>
      <p:graphicFrame>
        <p:nvGraphicFramePr>
          <p:cNvPr id="36" name="Table 35">
            <a:extLst>
              <a:ext uri="{FF2B5EF4-FFF2-40B4-BE49-F238E27FC236}">
                <a16:creationId xmlns:a16="http://schemas.microsoft.com/office/drawing/2014/main" id="{746AA511-0251-7A4F-A392-837A83E2BC2F}"/>
              </a:ext>
            </a:extLst>
          </p:cNvPr>
          <p:cNvGraphicFramePr>
            <a:graphicFrameLocks noGrp="1"/>
          </p:cNvGraphicFramePr>
          <p:nvPr>
            <p:extLst>
              <p:ext uri="{D42A27DB-BD31-4B8C-83A1-F6EECF244321}">
                <p14:modId xmlns:p14="http://schemas.microsoft.com/office/powerpoint/2010/main" val="2079275234"/>
              </p:ext>
            </p:extLst>
          </p:nvPr>
        </p:nvGraphicFramePr>
        <p:xfrm>
          <a:off x="691055" y="3349042"/>
          <a:ext cx="2044700" cy="984885"/>
        </p:xfrm>
        <a:graphic>
          <a:graphicData uri="http://schemas.openxmlformats.org/drawingml/2006/table">
            <a:tbl>
              <a:tblPr>
                <a:tableStyleId>{5C22544A-7EE6-4342-B048-85BDC9FD1C3A}</a:tableStyleId>
              </a:tblPr>
              <a:tblGrid>
                <a:gridCol w="2044700">
                  <a:extLst>
                    <a:ext uri="{9D8B030D-6E8A-4147-A177-3AD203B41FA5}">
                      <a16:colId xmlns:a16="http://schemas.microsoft.com/office/drawing/2014/main" val="428475707"/>
                    </a:ext>
                  </a:extLst>
                </a:gridCol>
              </a:tblGrid>
              <a:tr h="651073">
                <a:tc>
                  <a:txBody>
                    <a:bodyPr/>
                    <a:lstStyle/>
                    <a:p>
                      <a:pPr algn="l" fontAlgn="b"/>
                      <a:r>
                        <a:rPr lang="en-US" sz="1600" b="1" u="none" strike="noStrike" dirty="0">
                          <a:effectLst/>
                        </a:rPr>
                        <a:t>Step 2: Use WSU Budget to determine other revenue change per budget:</a:t>
                      </a:r>
                      <a:endParaRPr lang="en-US" sz="1600" b="1" i="0" u="none" strike="noStrike" dirty="0">
                        <a:solidFill>
                          <a:srgbClr val="000000"/>
                        </a:solidFill>
                        <a:effectLst/>
                        <a:latin typeface="Calibri" panose="020F0502020204030204" pitchFamily="34" charset="0"/>
                      </a:endParaRPr>
                    </a:p>
                  </a:txBody>
                  <a:tcPr marL="9525" marR="9525" marT="9525" marB="0" anchor="b">
                    <a:solidFill>
                      <a:schemeClr val="accent2">
                        <a:lumMod val="20000"/>
                        <a:lumOff val="80000"/>
                      </a:schemeClr>
                    </a:solidFill>
                  </a:tcPr>
                </a:tc>
                <a:extLst>
                  <a:ext uri="{0D108BD9-81ED-4DB2-BD59-A6C34878D82A}">
                    <a16:rowId xmlns:a16="http://schemas.microsoft.com/office/drawing/2014/main" val="644243813"/>
                  </a:ext>
                </a:extLst>
              </a:tr>
            </a:tbl>
          </a:graphicData>
        </a:graphic>
      </p:graphicFrame>
      <p:graphicFrame>
        <p:nvGraphicFramePr>
          <p:cNvPr id="40" name="Table 39">
            <a:extLst>
              <a:ext uri="{FF2B5EF4-FFF2-40B4-BE49-F238E27FC236}">
                <a16:creationId xmlns:a16="http://schemas.microsoft.com/office/drawing/2014/main" id="{42DA89A9-6188-184C-843A-06F82B617633}"/>
              </a:ext>
            </a:extLst>
          </p:cNvPr>
          <p:cNvGraphicFramePr>
            <a:graphicFrameLocks noGrp="1"/>
          </p:cNvGraphicFramePr>
          <p:nvPr>
            <p:extLst>
              <p:ext uri="{D42A27DB-BD31-4B8C-83A1-F6EECF244321}">
                <p14:modId xmlns:p14="http://schemas.microsoft.com/office/powerpoint/2010/main" val="3432365940"/>
              </p:ext>
            </p:extLst>
          </p:nvPr>
        </p:nvGraphicFramePr>
        <p:xfrm>
          <a:off x="3305588" y="4750287"/>
          <a:ext cx="7662041" cy="1764030"/>
        </p:xfrm>
        <a:graphic>
          <a:graphicData uri="http://schemas.openxmlformats.org/drawingml/2006/table">
            <a:tbl>
              <a:tblPr/>
              <a:tblGrid>
                <a:gridCol w="2165869">
                  <a:extLst>
                    <a:ext uri="{9D8B030D-6E8A-4147-A177-3AD203B41FA5}">
                      <a16:colId xmlns:a16="http://schemas.microsoft.com/office/drawing/2014/main" val="3242355549"/>
                    </a:ext>
                  </a:extLst>
                </a:gridCol>
                <a:gridCol w="1374043">
                  <a:extLst>
                    <a:ext uri="{9D8B030D-6E8A-4147-A177-3AD203B41FA5}">
                      <a16:colId xmlns:a16="http://schemas.microsoft.com/office/drawing/2014/main" val="3071514415"/>
                    </a:ext>
                  </a:extLst>
                </a:gridCol>
                <a:gridCol w="1374043">
                  <a:extLst>
                    <a:ext uri="{9D8B030D-6E8A-4147-A177-3AD203B41FA5}">
                      <a16:colId xmlns:a16="http://schemas.microsoft.com/office/drawing/2014/main" val="2803541145"/>
                    </a:ext>
                  </a:extLst>
                </a:gridCol>
                <a:gridCol w="1374043">
                  <a:extLst>
                    <a:ext uri="{9D8B030D-6E8A-4147-A177-3AD203B41FA5}">
                      <a16:colId xmlns:a16="http://schemas.microsoft.com/office/drawing/2014/main" val="1098092254"/>
                    </a:ext>
                  </a:extLst>
                </a:gridCol>
                <a:gridCol w="1374043">
                  <a:extLst>
                    <a:ext uri="{9D8B030D-6E8A-4147-A177-3AD203B41FA5}">
                      <a16:colId xmlns:a16="http://schemas.microsoft.com/office/drawing/2014/main" val="3148142048"/>
                    </a:ext>
                  </a:extLst>
                </a:gridCol>
              </a:tblGrid>
              <a:tr h="482600">
                <a:tc>
                  <a:txBody>
                    <a:bodyPr/>
                    <a:lstStyle/>
                    <a:p>
                      <a:pPr algn="l" fontAlgn="b"/>
                      <a:r>
                        <a:rPr lang="en-US" sz="16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Calibri" panose="020F0502020204030204" pitchFamily="34" charset="0"/>
                        </a:rPr>
                        <a:t>2017 Actual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1600" b="1" i="0" u="none" strike="noStrike">
                          <a:solidFill>
                            <a:srgbClr val="000000"/>
                          </a:solidFill>
                          <a:effectLst/>
                          <a:latin typeface="Calibri" panose="020F0502020204030204" pitchFamily="34" charset="0"/>
                        </a:rPr>
                        <a:t>2018 Realistic Projection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1600" b="1" i="0" u="none" strike="noStrike">
                          <a:solidFill>
                            <a:srgbClr val="000000"/>
                          </a:solidFill>
                          <a:effectLst/>
                          <a:latin typeface="Calibri" panose="020F0502020204030204" pitchFamily="34" charset="0"/>
                        </a:rPr>
                        <a:t>$$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1600" b="1" i="0" u="none" strike="noStrike">
                          <a:solidFill>
                            <a:srgbClr val="000000"/>
                          </a:solidFill>
                          <a:effectLst/>
                          <a:latin typeface="Calibri" panose="020F0502020204030204" pitchFamily="34" charset="0"/>
                        </a:rPr>
                        <a:t>%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257438607"/>
                  </a:ext>
                </a:extLst>
              </a:tr>
              <a:tr h="241300">
                <a:tc>
                  <a:txBody>
                    <a:bodyPr/>
                    <a:lstStyle/>
                    <a:p>
                      <a:pPr algn="l" fontAlgn="b"/>
                      <a:r>
                        <a:rPr lang="en-US" sz="1600" b="1" i="0" u="none" strike="noStrike">
                          <a:solidFill>
                            <a:srgbClr val="000000"/>
                          </a:solidFill>
                          <a:effectLst/>
                          <a:latin typeface="Calibri" panose="020F0502020204030204" pitchFamily="34" charset="0"/>
                        </a:rPr>
                        <a:t>Net Tuition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Calibri" panose="020F0502020204030204" pitchFamily="34" charset="0"/>
                        </a:rPr>
                        <a:t>$140,388,956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Calibri" panose="020F0502020204030204" pitchFamily="34" charset="0"/>
                        </a:rPr>
                        <a:t>$128,455,895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FF0000"/>
                          </a:solidFill>
                          <a:effectLst/>
                          <a:latin typeface="Calibri" panose="020F0502020204030204" pitchFamily="34" charset="0"/>
                        </a:rPr>
                        <a:t>($11,933,061)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FF0000"/>
                          </a:solidFill>
                          <a:effectLst/>
                          <a:latin typeface="Calibri" panose="020F0502020204030204" pitchFamily="34"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0206723"/>
                  </a:ext>
                </a:extLst>
              </a:tr>
              <a:tr h="241300">
                <a:tc>
                  <a:txBody>
                    <a:bodyPr/>
                    <a:lstStyle/>
                    <a:p>
                      <a:pPr algn="l" fontAlgn="b"/>
                      <a:r>
                        <a:rPr lang="en-US" sz="1600" b="1" i="0" u="none" strike="noStrike">
                          <a:solidFill>
                            <a:srgbClr val="000000"/>
                          </a:solidFill>
                          <a:effectLst/>
                          <a:latin typeface="Calibri" panose="020F0502020204030204" pitchFamily="34" charset="0"/>
                        </a:rPr>
                        <a:t>Scholarships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$47,349,000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Calibri" panose="020F0502020204030204" pitchFamily="34" charset="0"/>
                        </a:rPr>
                        <a:t>$43,324,335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FF0000"/>
                          </a:solidFill>
                          <a:effectLst/>
                          <a:latin typeface="Calibri" panose="020F0502020204030204" pitchFamily="34" charset="0"/>
                        </a:rPr>
                        <a:t>($4,024,665)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FF0000"/>
                          </a:solidFill>
                          <a:effectLst/>
                          <a:latin typeface="Calibri" panose="020F0502020204030204" pitchFamily="34"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6274898"/>
                  </a:ext>
                </a:extLst>
              </a:tr>
              <a:tr h="241300">
                <a:tc>
                  <a:txBody>
                    <a:bodyPr/>
                    <a:lstStyle/>
                    <a:p>
                      <a:pPr algn="l" fontAlgn="b"/>
                      <a:r>
                        <a:rPr lang="en-US" sz="1600" b="1" i="0" u="none" strike="noStrike">
                          <a:solidFill>
                            <a:srgbClr val="000000"/>
                          </a:solidFill>
                          <a:effectLst/>
                          <a:latin typeface="Calibri" panose="020F0502020204030204" pitchFamily="34" charset="0"/>
                        </a:rPr>
                        <a:t>Gross Tuition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$187,737,956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Calibri" panose="020F0502020204030204" pitchFamily="34" charset="0"/>
                        </a:rPr>
                        <a:t>$171,780,230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FF0000"/>
                          </a:solidFill>
                          <a:effectLst/>
                          <a:latin typeface="Calibri" panose="020F0502020204030204" pitchFamily="34" charset="0"/>
                        </a:rPr>
                        <a:t>($15,957,726)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FF0000"/>
                          </a:solidFill>
                          <a:effectLst/>
                          <a:latin typeface="Calibri" panose="020F0502020204030204" pitchFamily="34"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5980974"/>
                  </a:ext>
                </a:extLst>
              </a:tr>
              <a:tr h="241300">
                <a:tc>
                  <a:txBody>
                    <a:bodyPr/>
                    <a:lstStyle/>
                    <a:p>
                      <a:pPr algn="l" fontAlgn="b"/>
                      <a:r>
                        <a:rPr lang="en-US" sz="1600" b="1" i="0" u="none" strike="noStrike">
                          <a:solidFill>
                            <a:srgbClr val="000000"/>
                          </a:solidFill>
                          <a:effectLst/>
                          <a:latin typeface="Calibri" panose="020F0502020204030204" pitchFamily="34" charset="0"/>
                        </a:rPr>
                        <a:t>Other Revenue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$225,321,434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$219,688,398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FF0000"/>
                          </a:solidFill>
                          <a:effectLst/>
                          <a:latin typeface="Calibri" panose="020F0502020204030204" pitchFamily="34" charset="0"/>
                        </a:rPr>
                        <a:t>($5,633,036)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FF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900773411"/>
                  </a:ext>
                </a:extLst>
              </a:tr>
              <a:tr h="241300">
                <a:tc>
                  <a:txBody>
                    <a:bodyPr/>
                    <a:lstStyle/>
                    <a:p>
                      <a:pPr algn="l" fontAlgn="b"/>
                      <a:r>
                        <a:rPr lang="en-US" sz="1600" b="1" i="0" u="none" strike="noStrike">
                          <a:solidFill>
                            <a:srgbClr val="000000"/>
                          </a:solidFill>
                          <a:effectLst/>
                          <a:latin typeface="Calibri" panose="020F0502020204030204" pitchFamily="34" charset="0"/>
                        </a:rPr>
                        <a:t>Total Revenue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$365,710,390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$348,144,293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dirty="0">
                          <a:solidFill>
                            <a:srgbClr val="FF0000"/>
                          </a:solidFill>
                          <a:effectLst/>
                          <a:latin typeface="Calibri" panose="020F0502020204030204" pitchFamily="34" charset="0"/>
                        </a:rPr>
                        <a:t>($17,566,097)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dirty="0">
                          <a:solidFill>
                            <a:srgbClr val="FF0000"/>
                          </a:solidFill>
                          <a:effectLst/>
                          <a:latin typeface="Calibri" panose="020F0502020204030204" pitchFamily="34" charset="0"/>
                        </a:rPr>
                        <a:t>-4.8%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16464164"/>
                  </a:ext>
                </a:extLst>
              </a:tr>
            </a:tbl>
          </a:graphicData>
        </a:graphic>
      </p:graphicFrame>
      <p:graphicFrame>
        <p:nvGraphicFramePr>
          <p:cNvPr id="44" name="Table 43">
            <a:extLst>
              <a:ext uri="{FF2B5EF4-FFF2-40B4-BE49-F238E27FC236}">
                <a16:creationId xmlns:a16="http://schemas.microsoft.com/office/drawing/2014/main" id="{FE0FD89D-D86F-E049-B515-91C96A66009B}"/>
              </a:ext>
            </a:extLst>
          </p:cNvPr>
          <p:cNvGraphicFramePr>
            <a:graphicFrameLocks noGrp="1"/>
          </p:cNvGraphicFramePr>
          <p:nvPr>
            <p:extLst>
              <p:ext uri="{D42A27DB-BD31-4B8C-83A1-F6EECF244321}">
                <p14:modId xmlns:p14="http://schemas.microsoft.com/office/powerpoint/2010/main" val="3474890256"/>
              </p:ext>
            </p:extLst>
          </p:nvPr>
        </p:nvGraphicFramePr>
        <p:xfrm>
          <a:off x="627555" y="4941739"/>
          <a:ext cx="2255345" cy="1381125"/>
        </p:xfrm>
        <a:graphic>
          <a:graphicData uri="http://schemas.openxmlformats.org/drawingml/2006/table">
            <a:tbl>
              <a:tblPr/>
              <a:tblGrid>
                <a:gridCol w="2255345">
                  <a:extLst>
                    <a:ext uri="{9D8B030D-6E8A-4147-A177-3AD203B41FA5}">
                      <a16:colId xmlns:a16="http://schemas.microsoft.com/office/drawing/2014/main" val="113407319"/>
                    </a:ext>
                  </a:extLst>
                </a:gridCol>
              </a:tblGrid>
              <a:tr h="1295400">
                <a:tc>
                  <a:txBody>
                    <a:bodyPr/>
                    <a:lstStyle/>
                    <a:p>
                      <a:pPr algn="l" fontAlgn="b"/>
                      <a:r>
                        <a:rPr lang="en-US" sz="1500" b="1" i="0" u="none" strike="noStrike" dirty="0">
                          <a:solidFill>
                            <a:srgbClr val="000000"/>
                          </a:solidFill>
                          <a:effectLst/>
                          <a:latin typeface="Calibri" panose="020F0502020204030204" pitchFamily="34" charset="0"/>
                        </a:rPr>
                        <a:t>Step 3: Convert Budget to Actual Financial Statement Basis (How SB 6 ratios are determined): Use 2.5% Decline for other revenue instead of -3.5%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FFF4"/>
                    </a:solidFill>
                  </a:tcPr>
                </a:tc>
                <a:extLst>
                  <a:ext uri="{0D108BD9-81ED-4DB2-BD59-A6C34878D82A}">
                    <a16:rowId xmlns:a16="http://schemas.microsoft.com/office/drawing/2014/main" val="4265477939"/>
                  </a:ext>
                </a:extLst>
              </a:tr>
            </a:tbl>
          </a:graphicData>
        </a:graphic>
      </p:graphicFrame>
    </p:spTree>
    <p:extLst>
      <p:ext uri="{BB962C8B-B14F-4D97-AF65-F5344CB8AC3E}">
        <p14:creationId xmlns:p14="http://schemas.microsoft.com/office/powerpoint/2010/main" val="1722257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1576C-AFA3-974A-8AA2-1AC8EA594778}"/>
              </a:ext>
            </a:extLst>
          </p:cNvPr>
          <p:cNvSpPr>
            <a:spLocks noGrp="1"/>
          </p:cNvSpPr>
          <p:nvPr>
            <p:ph type="title"/>
          </p:nvPr>
        </p:nvSpPr>
        <p:spPr/>
        <p:txBody>
          <a:bodyPr>
            <a:normAutofit fontScale="90000"/>
          </a:bodyPr>
          <a:lstStyle/>
          <a:p>
            <a:r>
              <a:rPr lang="en-US" dirty="0"/>
              <a:t>Why -2.5% Is More Realistic than -3.5% for Other Revenue</a:t>
            </a:r>
          </a:p>
        </p:txBody>
      </p:sp>
      <p:sp>
        <p:nvSpPr>
          <p:cNvPr id="4" name="Content Placeholder 3">
            <a:extLst>
              <a:ext uri="{FF2B5EF4-FFF2-40B4-BE49-F238E27FC236}">
                <a16:creationId xmlns:a16="http://schemas.microsoft.com/office/drawing/2014/main" id="{38ED5210-D203-6E46-8B2C-176131E68A77}"/>
              </a:ext>
            </a:extLst>
          </p:cNvPr>
          <p:cNvSpPr>
            <a:spLocks noGrp="1"/>
          </p:cNvSpPr>
          <p:nvPr>
            <p:ph idx="1"/>
          </p:nvPr>
        </p:nvSpPr>
        <p:spPr/>
        <p:txBody>
          <a:bodyPr>
            <a:normAutofit lnSpcReduction="10000"/>
          </a:bodyPr>
          <a:lstStyle/>
          <a:p>
            <a:r>
              <a:rPr lang="en-US" dirty="0"/>
              <a:t>The most important reason is what is forecast to happen with SSI in 2018:</a:t>
            </a:r>
          </a:p>
          <a:p>
            <a:pPr lvl="1"/>
            <a:r>
              <a:rPr lang="en-US" dirty="0"/>
              <a:t>SSI is the 2</a:t>
            </a:r>
            <a:r>
              <a:rPr lang="en-US" baseline="30000" dirty="0"/>
              <a:t>nd</a:t>
            </a:r>
            <a:r>
              <a:rPr lang="en-US" dirty="0"/>
              <a:t> largest revenue source, at 26% of total revenue</a:t>
            </a:r>
          </a:p>
          <a:p>
            <a:pPr lvl="1"/>
            <a:r>
              <a:rPr lang="en-US" dirty="0"/>
              <a:t>Per the Ohio Board of Higher Education, SSI for Wright State in 2018 is forecast to decline only 0.5%</a:t>
            </a:r>
          </a:p>
          <a:p>
            <a:r>
              <a:rPr lang="en-US" dirty="0"/>
              <a:t>When the administration forecast total revenue in their budget documents, they are only forecasting 84% of the total actual revenues, and it is actual revenues that are used for SB 6 </a:t>
            </a:r>
          </a:p>
          <a:p>
            <a:r>
              <a:rPr lang="en-US" dirty="0"/>
              <a:t>The administration is forecasting the following declines in large revenue items:</a:t>
            </a:r>
          </a:p>
          <a:p>
            <a:pPr lvl="1"/>
            <a:r>
              <a:rPr lang="en-US" dirty="0"/>
              <a:t>20% decline in gifts, contributions and other revenues</a:t>
            </a:r>
          </a:p>
          <a:p>
            <a:pPr lvl="1"/>
            <a:r>
              <a:rPr lang="en-US" dirty="0"/>
              <a:t>17% decline in grants and contracts</a:t>
            </a:r>
          </a:p>
          <a:p>
            <a:pPr lvl="1"/>
            <a:r>
              <a:rPr lang="en-US" dirty="0"/>
              <a:t>3% decline in sales and service</a:t>
            </a:r>
          </a:p>
          <a:p>
            <a:r>
              <a:rPr lang="en-US" dirty="0"/>
              <a:t>For these reasons, a predicted 2.5% is much more realistic, and even this decline is very conservative</a:t>
            </a:r>
          </a:p>
        </p:txBody>
      </p:sp>
      <p:sp>
        <p:nvSpPr>
          <p:cNvPr id="3" name="Slide Number Placeholder 2">
            <a:extLst>
              <a:ext uri="{FF2B5EF4-FFF2-40B4-BE49-F238E27FC236}">
                <a16:creationId xmlns:a16="http://schemas.microsoft.com/office/drawing/2014/main" id="{958F0207-0568-4149-9608-5AE74A913F4A}"/>
              </a:ext>
            </a:extLst>
          </p:cNvPr>
          <p:cNvSpPr>
            <a:spLocks noGrp="1"/>
          </p:cNvSpPr>
          <p:nvPr>
            <p:ph type="sldNum" sz="quarter" idx="12"/>
          </p:nvPr>
        </p:nvSpPr>
        <p:spPr/>
        <p:txBody>
          <a:bodyPr/>
          <a:lstStyle/>
          <a:p>
            <a:fld id="{3D5E3122-FEE6-3C47-835B-6BB42A140AF9}" type="slidenum">
              <a:rPr lang="en-US" smtClean="0"/>
              <a:pPr/>
              <a:t>21</a:t>
            </a:fld>
            <a:endParaRPr lang="en-US" dirty="0"/>
          </a:p>
        </p:txBody>
      </p:sp>
    </p:spTree>
    <p:extLst>
      <p:ext uri="{BB962C8B-B14F-4D97-AF65-F5344CB8AC3E}">
        <p14:creationId xmlns:p14="http://schemas.microsoft.com/office/powerpoint/2010/main" val="3724153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7B2AF-8AA4-3C4D-8016-66499BEC722D}"/>
              </a:ext>
            </a:extLst>
          </p:cNvPr>
          <p:cNvSpPr>
            <a:spLocks noGrp="1"/>
          </p:cNvSpPr>
          <p:nvPr>
            <p:ph type="title"/>
          </p:nvPr>
        </p:nvSpPr>
        <p:spPr/>
        <p:txBody>
          <a:bodyPr>
            <a:normAutofit/>
          </a:bodyPr>
          <a:lstStyle/>
          <a:p>
            <a:r>
              <a:rPr lang="en-US" dirty="0"/>
              <a:t>Final Revenue Projections</a:t>
            </a:r>
          </a:p>
        </p:txBody>
      </p:sp>
      <p:sp>
        <p:nvSpPr>
          <p:cNvPr id="5" name="Slide Number Placeholder 4">
            <a:extLst>
              <a:ext uri="{FF2B5EF4-FFF2-40B4-BE49-F238E27FC236}">
                <a16:creationId xmlns:a16="http://schemas.microsoft.com/office/drawing/2014/main" id="{716E8F6D-27EE-8844-A8AD-BBD0280FC13E}"/>
              </a:ext>
            </a:extLst>
          </p:cNvPr>
          <p:cNvSpPr>
            <a:spLocks noGrp="1"/>
          </p:cNvSpPr>
          <p:nvPr>
            <p:ph type="sldNum" sz="quarter" idx="12"/>
          </p:nvPr>
        </p:nvSpPr>
        <p:spPr/>
        <p:txBody>
          <a:bodyPr/>
          <a:lstStyle/>
          <a:p>
            <a:fld id="{3D5E3122-FEE6-3C47-835B-6BB42A140AF9}" type="slidenum">
              <a:rPr lang="en-US" smtClean="0"/>
              <a:pPr/>
              <a:t>22</a:t>
            </a:fld>
            <a:endParaRPr lang="en-US" dirty="0"/>
          </a:p>
        </p:txBody>
      </p:sp>
      <p:graphicFrame>
        <p:nvGraphicFramePr>
          <p:cNvPr id="8" name="Table 7">
            <a:extLst>
              <a:ext uri="{FF2B5EF4-FFF2-40B4-BE49-F238E27FC236}">
                <a16:creationId xmlns:a16="http://schemas.microsoft.com/office/drawing/2014/main" id="{7C430917-096B-DE42-A629-92D3148A3195}"/>
              </a:ext>
            </a:extLst>
          </p:cNvPr>
          <p:cNvGraphicFramePr>
            <a:graphicFrameLocks noGrp="1"/>
          </p:cNvGraphicFramePr>
          <p:nvPr>
            <p:extLst>
              <p:ext uri="{D42A27DB-BD31-4B8C-83A1-F6EECF244321}">
                <p14:modId xmlns:p14="http://schemas.microsoft.com/office/powerpoint/2010/main" val="2050974681"/>
              </p:ext>
            </p:extLst>
          </p:nvPr>
        </p:nvGraphicFramePr>
        <p:xfrm>
          <a:off x="1667679" y="1672915"/>
          <a:ext cx="8856641" cy="4743760"/>
        </p:xfrm>
        <a:graphic>
          <a:graphicData uri="http://schemas.openxmlformats.org/drawingml/2006/table">
            <a:tbl>
              <a:tblPr/>
              <a:tblGrid>
                <a:gridCol w="2260573">
                  <a:extLst>
                    <a:ext uri="{9D8B030D-6E8A-4147-A177-3AD203B41FA5}">
                      <a16:colId xmlns:a16="http://schemas.microsoft.com/office/drawing/2014/main" val="2247125489"/>
                    </a:ext>
                  </a:extLst>
                </a:gridCol>
                <a:gridCol w="1649017">
                  <a:extLst>
                    <a:ext uri="{9D8B030D-6E8A-4147-A177-3AD203B41FA5}">
                      <a16:colId xmlns:a16="http://schemas.microsoft.com/office/drawing/2014/main" val="34243952"/>
                    </a:ext>
                  </a:extLst>
                </a:gridCol>
                <a:gridCol w="1649017">
                  <a:extLst>
                    <a:ext uri="{9D8B030D-6E8A-4147-A177-3AD203B41FA5}">
                      <a16:colId xmlns:a16="http://schemas.microsoft.com/office/drawing/2014/main" val="1155104636"/>
                    </a:ext>
                  </a:extLst>
                </a:gridCol>
                <a:gridCol w="1649017">
                  <a:extLst>
                    <a:ext uri="{9D8B030D-6E8A-4147-A177-3AD203B41FA5}">
                      <a16:colId xmlns:a16="http://schemas.microsoft.com/office/drawing/2014/main" val="523992999"/>
                    </a:ext>
                  </a:extLst>
                </a:gridCol>
                <a:gridCol w="1649017">
                  <a:extLst>
                    <a:ext uri="{9D8B030D-6E8A-4147-A177-3AD203B41FA5}">
                      <a16:colId xmlns:a16="http://schemas.microsoft.com/office/drawing/2014/main" val="661356041"/>
                    </a:ext>
                  </a:extLst>
                </a:gridCol>
              </a:tblGrid>
              <a:tr h="217567">
                <a:tc>
                  <a:txBody>
                    <a:bodyPr/>
                    <a:lstStyle/>
                    <a:p>
                      <a:pPr algn="l" fontAlgn="b"/>
                      <a:r>
                        <a:rPr lang="en-US" sz="1500" b="1" i="0" u="none" strike="noStrike" dirty="0">
                          <a:solidFill>
                            <a:srgbClr val="000000"/>
                          </a:solidFill>
                          <a:effectLst/>
                          <a:latin typeface="Calibri" panose="020F0502020204030204" pitchFamily="34" charset="0"/>
                        </a:rPr>
                        <a:t>Realistic</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FFF4"/>
                    </a:solidFill>
                  </a:tcPr>
                </a:tc>
                <a:tc>
                  <a:txBody>
                    <a:bodyPr/>
                    <a:lstStyle/>
                    <a:p>
                      <a:pPr algn="ctr" fontAlgn="b"/>
                      <a:r>
                        <a:rPr lang="en-US" sz="1500" b="1" i="0" u="none" strike="noStrike">
                          <a:solidFill>
                            <a:srgbClr val="000000"/>
                          </a:solidFill>
                          <a:effectLst/>
                          <a:latin typeface="Calibri" panose="020F0502020204030204" pitchFamily="34" charset="0"/>
                        </a:rPr>
                        <a:t>2017 Actual</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1500" b="1" i="0" u="none" strike="noStrike">
                          <a:solidFill>
                            <a:srgbClr val="000000"/>
                          </a:solidFill>
                          <a:effectLst/>
                          <a:latin typeface="Calibri" panose="020F0502020204030204" pitchFamily="34" charset="0"/>
                        </a:rPr>
                        <a:t>2018 Projection</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1500" b="1" i="0" u="none" strike="noStrike">
                          <a:solidFill>
                            <a:srgbClr val="000000"/>
                          </a:solidFill>
                          <a:effectLst/>
                          <a:latin typeface="Calibri" panose="020F0502020204030204" pitchFamily="34" charset="0"/>
                        </a:rPr>
                        <a:t>$$ Change</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1500" b="1" i="0" u="none" strike="noStrike">
                          <a:solidFill>
                            <a:srgbClr val="000000"/>
                          </a:solidFill>
                          <a:effectLst/>
                          <a:latin typeface="Calibri" panose="020F0502020204030204" pitchFamily="34" charset="0"/>
                        </a:rPr>
                        <a:t>% Change</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226235794"/>
                  </a:ext>
                </a:extLst>
              </a:tr>
              <a:tr h="217567">
                <a:tc>
                  <a:txBody>
                    <a:bodyPr/>
                    <a:lstStyle/>
                    <a:p>
                      <a:pPr algn="l" fontAlgn="b"/>
                      <a:r>
                        <a:rPr lang="en-US" sz="1500" b="1" i="0" u="none" strike="noStrike" dirty="0">
                          <a:solidFill>
                            <a:srgbClr val="000000"/>
                          </a:solidFill>
                          <a:effectLst/>
                          <a:latin typeface="Calibri" panose="020F0502020204030204" pitchFamily="34" charset="0"/>
                        </a:rPr>
                        <a:t>Net Tuition</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dirty="0">
                          <a:solidFill>
                            <a:srgbClr val="000000"/>
                          </a:solidFill>
                          <a:effectLst/>
                          <a:latin typeface="Calibri" panose="020F0502020204030204" pitchFamily="34" charset="0"/>
                        </a:rPr>
                        <a:t>$140,388,956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$128,455,895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dirty="0">
                          <a:solidFill>
                            <a:srgbClr val="FF0000"/>
                          </a:solidFill>
                          <a:effectLst/>
                          <a:latin typeface="Calibri" panose="020F0502020204030204" pitchFamily="34" charset="0"/>
                        </a:rPr>
                        <a:t>($11,933,061)</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FF0000"/>
                          </a:solidFill>
                          <a:effectLst/>
                          <a:latin typeface="Calibri" panose="020F0502020204030204" pitchFamily="34" charset="0"/>
                        </a:rPr>
                        <a:t>-8.5%</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3663797"/>
                  </a:ext>
                </a:extLst>
              </a:tr>
              <a:tr h="217567">
                <a:tc>
                  <a:txBody>
                    <a:bodyPr/>
                    <a:lstStyle/>
                    <a:p>
                      <a:pPr algn="l" fontAlgn="b"/>
                      <a:r>
                        <a:rPr lang="en-US" sz="1500" b="1" i="0" u="none" strike="noStrike">
                          <a:solidFill>
                            <a:srgbClr val="000000"/>
                          </a:solidFill>
                          <a:effectLst/>
                          <a:latin typeface="Calibri" panose="020F0502020204030204" pitchFamily="34" charset="0"/>
                        </a:rPr>
                        <a:t>Scholarships</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$47,349,000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$43,324,335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FF0000"/>
                          </a:solidFill>
                          <a:effectLst/>
                          <a:latin typeface="Calibri" panose="020F0502020204030204" pitchFamily="34" charset="0"/>
                        </a:rPr>
                        <a:t>($4,024,665)</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FF0000"/>
                          </a:solidFill>
                          <a:effectLst/>
                          <a:latin typeface="Calibri" panose="020F0502020204030204" pitchFamily="34" charset="0"/>
                        </a:rPr>
                        <a:t>-8.5%</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7363937"/>
                  </a:ext>
                </a:extLst>
              </a:tr>
              <a:tr h="217567">
                <a:tc>
                  <a:txBody>
                    <a:bodyPr/>
                    <a:lstStyle/>
                    <a:p>
                      <a:pPr algn="l" fontAlgn="b"/>
                      <a:r>
                        <a:rPr lang="en-US" sz="1500" b="1" i="0" u="none" strike="noStrike">
                          <a:solidFill>
                            <a:srgbClr val="000000"/>
                          </a:solidFill>
                          <a:effectLst/>
                          <a:latin typeface="Calibri" panose="020F0502020204030204" pitchFamily="34" charset="0"/>
                        </a:rPr>
                        <a:t>Gross Tuition</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$187,737,956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$171,780,230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dirty="0">
                          <a:solidFill>
                            <a:srgbClr val="FF0000"/>
                          </a:solidFill>
                          <a:effectLst/>
                          <a:latin typeface="Calibri" panose="020F0502020204030204" pitchFamily="34" charset="0"/>
                        </a:rPr>
                        <a:t>($15,957,726)</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FF0000"/>
                          </a:solidFill>
                          <a:effectLst/>
                          <a:latin typeface="Calibri" panose="020F0502020204030204" pitchFamily="34" charset="0"/>
                        </a:rPr>
                        <a:t>-8.5%</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4265229"/>
                  </a:ext>
                </a:extLst>
              </a:tr>
              <a:tr h="217567">
                <a:tc>
                  <a:txBody>
                    <a:bodyPr/>
                    <a:lstStyle/>
                    <a:p>
                      <a:pPr algn="l" fontAlgn="b"/>
                      <a:r>
                        <a:rPr lang="en-US" sz="1500" b="1" i="0" u="none" strike="noStrike">
                          <a:solidFill>
                            <a:srgbClr val="000000"/>
                          </a:solidFill>
                          <a:effectLst/>
                          <a:latin typeface="Calibri" panose="020F0502020204030204" pitchFamily="34" charset="0"/>
                        </a:rPr>
                        <a:t>Other Revenue</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dirty="0">
                          <a:solidFill>
                            <a:srgbClr val="000000"/>
                          </a:solidFill>
                          <a:effectLst/>
                          <a:latin typeface="Calibri" panose="020F0502020204030204" pitchFamily="34" charset="0"/>
                        </a:rPr>
                        <a:t>$225,321,434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$219,688,398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dirty="0">
                          <a:solidFill>
                            <a:srgbClr val="FF0000"/>
                          </a:solidFill>
                          <a:effectLst/>
                          <a:latin typeface="Calibri" panose="020F0502020204030204" pitchFamily="34" charset="0"/>
                        </a:rPr>
                        <a:t>($5,633,036)</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500" b="1" i="0" u="none" strike="noStrike" dirty="0">
                          <a:solidFill>
                            <a:srgbClr val="FF0000"/>
                          </a:solidFill>
                          <a:effectLst/>
                          <a:latin typeface="Calibri" panose="020F0502020204030204" pitchFamily="34" charset="0"/>
                        </a:rPr>
                        <a:t>-2.5%</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10452640"/>
                  </a:ext>
                </a:extLst>
              </a:tr>
              <a:tr h="217567">
                <a:tc>
                  <a:txBody>
                    <a:bodyPr/>
                    <a:lstStyle/>
                    <a:p>
                      <a:pPr algn="l" fontAlgn="b"/>
                      <a:r>
                        <a:rPr lang="en-US" sz="1500" b="1" i="0" u="none" strike="noStrike">
                          <a:solidFill>
                            <a:srgbClr val="000000"/>
                          </a:solidFill>
                          <a:effectLst/>
                          <a:latin typeface="Calibri" panose="020F0502020204030204" pitchFamily="34" charset="0"/>
                        </a:rPr>
                        <a:t>Total Revenue</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500" b="1" i="0" u="none" strike="noStrike" dirty="0">
                          <a:solidFill>
                            <a:srgbClr val="000000"/>
                          </a:solidFill>
                          <a:effectLst/>
                          <a:latin typeface="Calibri" panose="020F0502020204030204" pitchFamily="34" charset="0"/>
                        </a:rPr>
                        <a:t>$365,710,390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500" b="1" i="0" u="none" strike="noStrike" dirty="0">
                          <a:solidFill>
                            <a:srgbClr val="000000"/>
                          </a:solidFill>
                          <a:effectLst/>
                          <a:latin typeface="Calibri" panose="020F0502020204030204" pitchFamily="34" charset="0"/>
                        </a:rPr>
                        <a:t>$348,144,293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500" b="1" i="0" u="none" strike="noStrike" dirty="0">
                          <a:solidFill>
                            <a:srgbClr val="FF0000"/>
                          </a:solidFill>
                          <a:effectLst/>
                          <a:latin typeface="Calibri" panose="020F0502020204030204" pitchFamily="34" charset="0"/>
                        </a:rPr>
                        <a:t>($17,566,097)</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500" b="1" i="0" u="none" strike="noStrike">
                          <a:solidFill>
                            <a:srgbClr val="FF0000"/>
                          </a:solidFill>
                          <a:effectLst/>
                          <a:latin typeface="Calibri" panose="020F0502020204030204" pitchFamily="34" charset="0"/>
                        </a:rPr>
                        <a:t>-4.8%</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128776849"/>
                  </a:ext>
                </a:extLst>
              </a:tr>
              <a:tr h="217567">
                <a:tc>
                  <a:txBody>
                    <a:bodyPr/>
                    <a:lstStyle/>
                    <a:p>
                      <a:pPr algn="l" fontAlgn="b"/>
                      <a:r>
                        <a:rPr lang="en-US" sz="1500" b="1" i="0" u="none" strike="noStrike">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dirty="0">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9004138"/>
                  </a:ext>
                </a:extLst>
              </a:tr>
              <a:tr h="217567">
                <a:tc>
                  <a:txBody>
                    <a:bodyPr/>
                    <a:lstStyle/>
                    <a:p>
                      <a:pPr algn="l" fontAlgn="b"/>
                      <a:r>
                        <a:rPr lang="en-US" sz="1500" b="1" i="0" u="none" strike="noStrike">
                          <a:solidFill>
                            <a:srgbClr val="FFFFFF"/>
                          </a:solidFill>
                          <a:effectLst/>
                          <a:latin typeface="Calibri" panose="020F0502020204030204" pitchFamily="34" charset="0"/>
                        </a:rPr>
                        <a:t>WSU Administrtion</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48235"/>
                    </a:solidFill>
                  </a:tcPr>
                </a:tc>
                <a:tc>
                  <a:txBody>
                    <a:bodyPr/>
                    <a:lstStyle/>
                    <a:p>
                      <a:pPr algn="ctr" fontAlgn="b"/>
                      <a:r>
                        <a:rPr lang="en-US" sz="1500" b="1" i="0" u="none" strike="noStrike">
                          <a:solidFill>
                            <a:srgbClr val="000000"/>
                          </a:solidFill>
                          <a:effectLst/>
                          <a:latin typeface="Calibri" panose="020F0502020204030204" pitchFamily="34" charset="0"/>
                        </a:rPr>
                        <a:t>2017 Actual</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1500" b="1" i="0" u="none" strike="noStrike">
                          <a:solidFill>
                            <a:srgbClr val="000000"/>
                          </a:solidFill>
                          <a:effectLst/>
                          <a:latin typeface="Calibri" panose="020F0502020204030204" pitchFamily="34" charset="0"/>
                        </a:rPr>
                        <a:t>2018 Projection</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1500" b="1" i="0" u="none" strike="noStrike">
                          <a:solidFill>
                            <a:srgbClr val="000000"/>
                          </a:solidFill>
                          <a:effectLst/>
                          <a:latin typeface="Calibri" panose="020F0502020204030204" pitchFamily="34" charset="0"/>
                        </a:rPr>
                        <a:t>$$ Change</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1500" b="1" i="0" u="none" strike="noStrike">
                          <a:solidFill>
                            <a:srgbClr val="000000"/>
                          </a:solidFill>
                          <a:effectLst/>
                          <a:latin typeface="Calibri" panose="020F0502020204030204" pitchFamily="34" charset="0"/>
                        </a:rPr>
                        <a:t>% Change</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413767999"/>
                  </a:ext>
                </a:extLst>
              </a:tr>
              <a:tr h="0">
                <a:tc>
                  <a:txBody>
                    <a:bodyPr/>
                    <a:lstStyle/>
                    <a:p>
                      <a:pPr algn="l" fontAlgn="b"/>
                      <a:r>
                        <a:rPr lang="en-US" sz="1500" b="1" i="0" u="none" strike="noStrike">
                          <a:solidFill>
                            <a:srgbClr val="000000"/>
                          </a:solidFill>
                          <a:effectLst/>
                          <a:latin typeface="Calibri" panose="020F0502020204030204" pitchFamily="34" charset="0"/>
                        </a:rPr>
                        <a:t>Net Tuition</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$140,388,956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dirty="0">
                          <a:solidFill>
                            <a:srgbClr val="000000"/>
                          </a:solidFill>
                          <a:effectLst/>
                          <a:latin typeface="Calibri" panose="020F0502020204030204" pitchFamily="34" charset="0"/>
                        </a:rPr>
                        <a:t>$128,455,895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dirty="0">
                          <a:solidFill>
                            <a:srgbClr val="FF0000"/>
                          </a:solidFill>
                          <a:effectLst/>
                          <a:latin typeface="Calibri" panose="020F0502020204030204" pitchFamily="34" charset="0"/>
                        </a:rPr>
                        <a:t>($11,933,061)</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FF0000"/>
                          </a:solidFill>
                          <a:effectLst/>
                          <a:latin typeface="Calibri" panose="020F0502020204030204" pitchFamily="34" charset="0"/>
                        </a:rPr>
                        <a:t>-8.5%</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9371868"/>
                  </a:ext>
                </a:extLst>
              </a:tr>
              <a:tr h="217567">
                <a:tc>
                  <a:txBody>
                    <a:bodyPr/>
                    <a:lstStyle/>
                    <a:p>
                      <a:pPr algn="l" fontAlgn="b"/>
                      <a:r>
                        <a:rPr lang="en-US" sz="1500" b="1" i="0" u="none" strike="noStrike">
                          <a:solidFill>
                            <a:srgbClr val="000000"/>
                          </a:solidFill>
                          <a:effectLst/>
                          <a:latin typeface="Calibri" panose="020F0502020204030204" pitchFamily="34" charset="0"/>
                        </a:rPr>
                        <a:t>Scholarships</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$47,349,000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$43,324,335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FF0000"/>
                          </a:solidFill>
                          <a:effectLst/>
                          <a:latin typeface="Calibri" panose="020F0502020204030204" pitchFamily="34" charset="0"/>
                        </a:rPr>
                        <a:t>($4,024,665)</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FF0000"/>
                          </a:solidFill>
                          <a:effectLst/>
                          <a:latin typeface="Calibri" panose="020F0502020204030204" pitchFamily="34" charset="0"/>
                        </a:rPr>
                        <a:t>-8.5%</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7137600"/>
                  </a:ext>
                </a:extLst>
              </a:tr>
              <a:tr h="217567">
                <a:tc>
                  <a:txBody>
                    <a:bodyPr/>
                    <a:lstStyle/>
                    <a:p>
                      <a:pPr algn="l" fontAlgn="b"/>
                      <a:r>
                        <a:rPr lang="en-US" sz="1500" b="1" i="0" u="none" strike="noStrike">
                          <a:solidFill>
                            <a:srgbClr val="000000"/>
                          </a:solidFill>
                          <a:effectLst/>
                          <a:latin typeface="Calibri" panose="020F0502020204030204" pitchFamily="34" charset="0"/>
                        </a:rPr>
                        <a:t>Gross Tuition</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$187,737,956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$171,780,230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dirty="0">
                          <a:solidFill>
                            <a:srgbClr val="FF0000"/>
                          </a:solidFill>
                          <a:effectLst/>
                          <a:latin typeface="Calibri" panose="020F0502020204030204" pitchFamily="34" charset="0"/>
                        </a:rPr>
                        <a:t>($15,957,726)</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FF0000"/>
                          </a:solidFill>
                          <a:effectLst/>
                          <a:latin typeface="Calibri" panose="020F0502020204030204" pitchFamily="34" charset="0"/>
                        </a:rPr>
                        <a:t>-8.5%</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4380741"/>
                  </a:ext>
                </a:extLst>
              </a:tr>
              <a:tr h="217567">
                <a:tc>
                  <a:txBody>
                    <a:bodyPr/>
                    <a:lstStyle/>
                    <a:p>
                      <a:pPr algn="l" fontAlgn="b"/>
                      <a:r>
                        <a:rPr lang="en-US" sz="1500" b="1" i="0" u="none" strike="noStrike">
                          <a:solidFill>
                            <a:srgbClr val="000000"/>
                          </a:solidFill>
                          <a:effectLst/>
                          <a:latin typeface="Calibri" panose="020F0502020204030204" pitchFamily="34" charset="0"/>
                        </a:rPr>
                        <a:t>Other Revenue</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$225,321,434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$217,435,184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dirty="0">
                          <a:solidFill>
                            <a:srgbClr val="FF0000"/>
                          </a:solidFill>
                          <a:effectLst/>
                          <a:latin typeface="Calibri" panose="020F0502020204030204" pitchFamily="34" charset="0"/>
                        </a:rPr>
                        <a:t>($7,886,250)</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500" b="1" i="0" u="none" strike="noStrike" dirty="0">
                          <a:solidFill>
                            <a:srgbClr val="FF0000"/>
                          </a:solidFill>
                          <a:effectLst/>
                          <a:latin typeface="Calibri" panose="020F0502020204030204" pitchFamily="34" charset="0"/>
                        </a:rPr>
                        <a:t>-3.5%</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199602875"/>
                  </a:ext>
                </a:extLst>
              </a:tr>
              <a:tr h="217567">
                <a:tc>
                  <a:txBody>
                    <a:bodyPr/>
                    <a:lstStyle/>
                    <a:p>
                      <a:pPr algn="l" fontAlgn="b"/>
                      <a:r>
                        <a:rPr lang="en-US" sz="1500" b="1" i="0" u="none" strike="noStrike">
                          <a:solidFill>
                            <a:srgbClr val="000000"/>
                          </a:solidFill>
                          <a:effectLst/>
                          <a:latin typeface="Calibri" panose="020F0502020204030204" pitchFamily="34" charset="0"/>
                        </a:rPr>
                        <a:t>Total Revenue</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500" b="1" i="0" u="none" strike="noStrike">
                          <a:solidFill>
                            <a:srgbClr val="000000"/>
                          </a:solidFill>
                          <a:effectLst/>
                          <a:latin typeface="Calibri" panose="020F0502020204030204" pitchFamily="34" charset="0"/>
                        </a:rPr>
                        <a:t>$365,710,390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500" b="1" i="0" u="none" strike="noStrike">
                          <a:solidFill>
                            <a:srgbClr val="000000"/>
                          </a:solidFill>
                          <a:effectLst/>
                          <a:latin typeface="Calibri" panose="020F0502020204030204" pitchFamily="34" charset="0"/>
                        </a:rPr>
                        <a:t>$345,891,079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500" b="1" i="0" u="none" strike="noStrike" dirty="0">
                          <a:solidFill>
                            <a:srgbClr val="FF0000"/>
                          </a:solidFill>
                          <a:effectLst/>
                          <a:latin typeface="Calibri" panose="020F0502020204030204" pitchFamily="34" charset="0"/>
                        </a:rPr>
                        <a:t>($19,819,311)</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500" b="1" i="0" u="none" strike="noStrike" dirty="0">
                          <a:solidFill>
                            <a:srgbClr val="FF0000"/>
                          </a:solidFill>
                          <a:effectLst/>
                          <a:latin typeface="Calibri" panose="020F0502020204030204" pitchFamily="34" charset="0"/>
                        </a:rPr>
                        <a:t>-5.4%</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938087446"/>
                  </a:ext>
                </a:extLst>
              </a:tr>
              <a:tr h="217567">
                <a:tc>
                  <a:txBody>
                    <a:bodyPr/>
                    <a:lstStyle/>
                    <a:p>
                      <a:pPr algn="l" fontAlgn="b"/>
                      <a:r>
                        <a:rPr lang="en-US" sz="1500" b="0" i="0" u="none" strike="noStrike">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771030"/>
                  </a:ext>
                </a:extLst>
              </a:tr>
              <a:tr h="217567">
                <a:tc>
                  <a:txBody>
                    <a:bodyPr/>
                    <a:lstStyle/>
                    <a:p>
                      <a:pPr algn="l" fontAlgn="b"/>
                      <a:r>
                        <a:rPr lang="en-US" sz="1500" b="1" i="0" u="none" strike="noStrike">
                          <a:solidFill>
                            <a:srgbClr val="FFFFFF"/>
                          </a:solidFill>
                          <a:effectLst/>
                          <a:latin typeface="Calibri" panose="020F0502020204030204" pitchFamily="34" charset="0"/>
                        </a:rPr>
                        <a:t>Difference</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dirty="0">
                          <a:solidFill>
                            <a:srgbClr val="000000"/>
                          </a:solidFill>
                          <a:effectLst/>
                          <a:latin typeface="Calibri" panose="020F0502020204030204" pitchFamily="34" charset="0"/>
                        </a:rPr>
                        <a:t>$$ Change</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1500" b="1" i="0" u="none" strike="noStrike">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1839682"/>
                  </a:ext>
                </a:extLst>
              </a:tr>
              <a:tr h="217567">
                <a:tc>
                  <a:txBody>
                    <a:bodyPr/>
                    <a:lstStyle/>
                    <a:p>
                      <a:pPr algn="l" fontAlgn="b"/>
                      <a:r>
                        <a:rPr lang="en-US" sz="1500" b="1" i="0" u="none" strike="noStrike">
                          <a:solidFill>
                            <a:srgbClr val="000000"/>
                          </a:solidFill>
                          <a:effectLst/>
                          <a:latin typeface="Calibri" panose="020F0502020204030204" pitchFamily="34" charset="0"/>
                        </a:rPr>
                        <a:t>Net Tuition</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dirty="0">
                          <a:solidFill>
                            <a:srgbClr val="000000"/>
                          </a:solidFill>
                          <a:effectLst/>
                          <a:latin typeface="Calibri" panose="020F0502020204030204" pitchFamily="34" charset="0"/>
                        </a:rPr>
                        <a:t>$0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3675009"/>
                  </a:ext>
                </a:extLst>
              </a:tr>
              <a:tr h="217567">
                <a:tc>
                  <a:txBody>
                    <a:bodyPr/>
                    <a:lstStyle/>
                    <a:p>
                      <a:pPr algn="l" fontAlgn="b"/>
                      <a:r>
                        <a:rPr lang="en-US" sz="1500" b="1" i="0" u="none" strike="noStrike">
                          <a:solidFill>
                            <a:srgbClr val="000000"/>
                          </a:solidFill>
                          <a:effectLst/>
                          <a:latin typeface="Calibri" panose="020F0502020204030204" pitchFamily="34" charset="0"/>
                        </a:rPr>
                        <a:t>Scholarships</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$0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dirty="0">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9252927"/>
                  </a:ext>
                </a:extLst>
              </a:tr>
              <a:tr h="217567">
                <a:tc>
                  <a:txBody>
                    <a:bodyPr/>
                    <a:lstStyle/>
                    <a:p>
                      <a:pPr algn="l" fontAlgn="b"/>
                      <a:r>
                        <a:rPr lang="en-US" sz="1500" b="1" i="0" u="none" strike="noStrike">
                          <a:solidFill>
                            <a:srgbClr val="000000"/>
                          </a:solidFill>
                          <a:effectLst/>
                          <a:latin typeface="Calibri" panose="020F0502020204030204" pitchFamily="34" charset="0"/>
                        </a:rPr>
                        <a:t>Gross Tuition</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$0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dirty="0">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4255633"/>
                  </a:ext>
                </a:extLst>
              </a:tr>
              <a:tr h="217567">
                <a:tc>
                  <a:txBody>
                    <a:bodyPr/>
                    <a:lstStyle/>
                    <a:p>
                      <a:pPr algn="l" fontAlgn="b"/>
                      <a:r>
                        <a:rPr lang="en-US" sz="1500" b="1" i="0" u="none" strike="noStrike">
                          <a:solidFill>
                            <a:srgbClr val="000000"/>
                          </a:solidFill>
                          <a:effectLst/>
                          <a:latin typeface="Calibri" panose="020F0502020204030204" pitchFamily="34" charset="0"/>
                        </a:rPr>
                        <a:t>Other Revenue</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a:solidFill>
                            <a:srgbClr val="000000"/>
                          </a:solidFill>
                          <a:effectLst/>
                          <a:latin typeface="Calibri" panose="020F0502020204030204" pitchFamily="34" charset="0"/>
                        </a:rPr>
                        <a:t>$2,253,214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1" i="0" u="none" strike="noStrike" dirty="0">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5627447"/>
                  </a:ext>
                </a:extLst>
              </a:tr>
              <a:tr h="217567">
                <a:tc>
                  <a:txBody>
                    <a:bodyPr/>
                    <a:lstStyle/>
                    <a:p>
                      <a:pPr algn="l" fontAlgn="b"/>
                      <a:r>
                        <a:rPr lang="en-US" sz="1500" b="1" i="0" u="none" strike="noStrike">
                          <a:solidFill>
                            <a:srgbClr val="000000"/>
                          </a:solidFill>
                          <a:effectLst/>
                          <a:latin typeface="Calibri" panose="020F0502020204030204" pitchFamily="34" charset="0"/>
                        </a:rPr>
                        <a:t>Total Revenue</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500" b="1" i="0" u="none" strike="noStrike">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500" b="1" i="0" u="none" strike="noStrike">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500" b="1" i="0" u="none" strike="noStrike">
                          <a:solidFill>
                            <a:srgbClr val="000000"/>
                          </a:solidFill>
                          <a:effectLst/>
                          <a:latin typeface="Calibri" panose="020F0502020204030204" pitchFamily="34" charset="0"/>
                        </a:rPr>
                        <a:t>$2,253,214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500" b="1" i="0" u="none" strike="noStrike" dirty="0">
                          <a:solidFill>
                            <a:srgbClr val="000000"/>
                          </a:solidFill>
                          <a:effectLst/>
                          <a:latin typeface="Calibri" panose="020F0502020204030204" pitchFamily="34" charset="0"/>
                        </a:rPr>
                        <a:t> </a:t>
                      </a:r>
                    </a:p>
                  </a:txBody>
                  <a:tcPr marL="8588" marR="8588" marT="8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5973069"/>
                  </a:ext>
                </a:extLst>
              </a:tr>
            </a:tbl>
          </a:graphicData>
        </a:graphic>
      </p:graphicFrame>
    </p:spTree>
    <p:extLst>
      <p:ext uri="{BB962C8B-B14F-4D97-AF65-F5344CB8AC3E}">
        <p14:creationId xmlns:p14="http://schemas.microsoft.com/office/powerpoint/2010/main" val="18134703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74A58-2AFD-0544-ABD2-811A5C2F6914}"/>
              </a:ext>
            </a:extLst>
          </p:cNvPr>
          <p:cNvSpPr>
            <a:spLocks noGrp="1"/>
          </p:cNvSpPr>
          <p:nvPr>
            <p:ph type="title"/>
          </p:nvPr>
        </p:nvSpPr>
        <p:spPr/>
        <p:txBody>
          <a:bodyPr/>
          <a:lstStyle/>
          <a:p>
            <a:r>
              <a:rPr lang="en-US" dirty="0"/>
              <a:t>Expense Projections</a:t>
            </a:r>
          </a:p>
        </p:txBody>
      </p:sp>
      <p:sp>
        <p:nvSpPr>
          <p:cNvPr id="3" name="Slide Number Placeholder 2">
            <a:extLst>
              <a:ext uri="{FF2B5EF4-FFF2-40B4-BE49-F238E27FC236}">
                <a16:creationId xmlns:a16="http://schemas.microsoft.com/office/drawing/2014/main" id="{7141B5D8-5F5B-794E-84A0-9F5F1D466F48}"/>
              </a:ext>
            </a:extLst>
          </p:cNvPr>
          <p:cNvSpPr>
            <a:spLocks noGrp="1"/>
          </p:cNvSpPr>
          <p:nvPr>
            <p:ph type="sldNum" sz="quarter" idx="12"/>
          </p:nvPr>
        </p:nvSpPr>
        <p:spPr/>
        <p:txBody>
          <a:bodyPr/>
          <a:lstStyle/>
          <a:p>
            <a:fld id="{3D5E3122-FEE6-3C47-835B-6BB42A140AF9}" type="slidenum">
              <a:rPr lang="en-US" smtClean="0"/>
              <a:pPr/>
              <a:t>23</a:t>
            </a:fld>
            <a:endParaRPr lang="en-US" dirty="0"/>
          </a:p>
        </p:txBody>
      </p:sp>
      <p:pic>
        <p:nvPicPr>
          <p:cNvPr id="5" name="Picture 4">
            <a:extLst>
              <a:ext uri="{FF2B5EF4-FFF2-40B4-BE49-F238E27FC236}">
                <a16:creationId xmlns:a16="http://schemas.microsoft.com/office/drawing/2014/main" id="{C215DC2D-E04C-8344-A393-A97741D19E38}"/>
              </a:ext>
            </a:extLst>
          </p:cNvPr>
          <p:cNvPicPr>
            <a:picLocks noChangeAspect="1"/>
          </p:cNvPicPr>
          <p:nvPr/>
        </p:nvPicPr>
        <p:blipFill>
          <a:blip r:embed="rId2"/>
          <a:stretch>
            <a:fillRect/>
          </a:stretch>
        </p:blipFill>
        <p:spPr>
          <a:xfrm>
            <a:off x="1404879" y="1863794"/>
            <a:ext cx="9098462" cy="4015110"/>
          </a:xfrm>
          <a:prstGeom prst="rect">
            <a:avLst/>
          </a:prstGeom>
          <a:ln w="28575">
            <a:solidFill>
              <a:schemeClr val="tx1"/>
            </a:solidFill>
          </a:ln>
        </p:spPr>
      </p:pic>
    </p:spTree>
    <p:extLst>
      <p:ext uri="{BB962C8B-B14F-4D97-AF65-F5344CB8AC3E}">
        <p14:creationId xmlns:p14="http://schemas.microsoft.com/office/powerpoint/2010/main" val="2192276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71812-5E6E-6C45-8482-D8F1E4B05FB4}"/>
              </a:ext>
            </a:extLst>
          </p:cNvPr>
          <p:cNvSpPr>
            <a:spLocks noGrp="1"/>
          </p:cNvSpPr>
          <p:nvPr>
            <p:ph type="title"/>
          </p:nvPr>
        </p:nvSpPr>
        <p:spPr/>
        <p:txBody>
          <a:bodyPr/>
          <a:lstStyle/>
          <a:p>
            <a:r>
              <a:rPr lang="en-US" dirty="0"/>
              <a:t>Summary of SB 6 Simulation</a:t>
            </a:r>
          </a:p>
        </p:txBody>
      </p:sp>
      <p:sp>
        <p:nvSpPr>
          <p:cNvPr id="4" name="Content Placeholder 3">
            <a:extLst>
              <a:ext uri="{FF2B5EF4-FFF2-40B4-BE49-F238E27FC236}">
                <a16:creationId xmlns:a16="http://schemas.microsoft.com/office/drawing/2014/main" id="{FF335ED1-D8AF-7A48-B8B8-8BBB2B30C327}"/>
              </a:ext>
            </a:extLst>
          </p:cNvPr>
          <p:cNvSpPr>
            <a:spLocks noGrp="1"/>
          </p:cNvSpPr>
          <p:nvPr>
            <p:ph idx="1"/>
          </p:nvPr>
        </p:nvSpPr>
        <p:spPr/>
        <p:txBody>
          <a:bodyPr>
            <a:normAutofit lnSpcReduction="10000"/>
          </a:bodyPr>
          <a:lstStyle/>
          <a:p>
            <a:r>
              <a:rPr lang="en-US" dirty="0"/>
              <a:t>Using budgeted and actual projections, a total revenue decline of 4.8% is more realistic than a 5.4% decline.  This will lead to a lower revenue decline by $2.2 million</a:t>
            </a:r>
          </a:p>
          <a:p>
            <a:r>
              <a:rPr lang="en-US" dirty="0"/>
              <a:t>In order to arrive at an SB 6 composite score of 1.90, given the revenue decline above, an expense reduction of only $47.7 million is needed.  The WSU administration believes that a $51.8 million reduction is necessary</a:t>
            </a:r>
          </a:p>
          <a:p>
            <a:r>
              <a:rPr lang="en-US" dirty="0"/>
              <a:t>A steep but realistic revenue decline of 4.8% combined with an expense decline of $51.8 million will lead to an SB 6 composite score of 2.20, which is well above the 1.90 needed.  </a:t>
            </a:r>
          </a:p>
          <a:p>
            <a:r>
              <a:rPr lang="en-US" dirty="0"/>
              <a:t>However, an expense decline of only $47.7 million will still allow WSU to avoid fiscal watch.</a:t>
            </a:r>
          </a:p>
          <a:p>
            <a:r>
              <a:rPr lang="en-US" dirty="0"/>
              <a:t>Therefore, the WSU administration is proposing unnecessary cuts of $4.1 million ($51.8 million less $47.7 million).  This difference alone is enough to negate the need for the health care increases being proposed</a:t>
            </a:r>
          </a:p>
        </p:txBody>
      </p:sp>
      <p:sp>
        <p:nvSpPr>
          <p:cNvPr id="3" name="Slide Number Placeholder 2">
            <a:extLst>
              <a:ext uri="{FF2B5EF4-FFF2-40B4-BE49-F238E27FC236}">
                <a16:creationId xmlns:a16="http://schemas.microsoft.com/office/drawing/2014/main" id="{1B512ED7-C2CC-664A-BB6D-AB164E0FCA43}"/>
              </a:ext>
            </a:extLst>
          </p:cNvPr>
          <p:cNvSpPr>
            <a:spLocks noGrp="1"/>
          </p:cNvSpPr>
          <p:nvPr>
            <p:ph type="sldNum" sz="quarter" idx="12"/>
          </p:nvPr>
        </p:nvSpPr>
        <p:spPr/>
        <p:txBody>
          <a:bodyPr/>
          <a:lstStyle/>
          <a:p>
            <a:fld id="{3D5E3122-FEE6-3C47-835B-6BB42A140AF9}" type="slidenum">
              <a:rPr lang="en-US" smtClean="0"/>
              <a:pPr/>
              <a:t>24</a:t>
            </a:fld>
            <a:endParaRPr lang="en-US" dirty="0"/>
          </a:p>
        </p:txBody>
      </p:sp>
    </p:spTree>
    <p:extLst>
      <p:ext uri="{BB962C8B-B14F-4D97-AF65-F5344CB8AC3E}">
        <p14:creationId xmlns:p14="http://schemas.microsoft.com/office/powerpoint/2010/main" val="4170763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3412611-304F-7B4A-94D8-649AEC8A17A8}"/>
              </a:ext>
            </a:extLst>
          </p:cNvPr>
          <p:cNvSpPr>
            <a:spLocks noGrp="1"/>
          </p:cNvSpPr>
          <p:nvPr>
            <p:ph type="sldNum" sz="quarter" idx="12"/>
          </p:nvPr>
        </p:nvSpPr>
        <p:spPr/>
        <p:txBody>
          <a:bodyPr/>
          <a:lstStyle/>
          <a:p>
            <a:fld id="{3D5E3122-FEE6-3C47-835B-6BB42A140AF9}" type="slidenum">
              <a:rPr lang="en-US" smtClean="0"/>
              <a:pPr/>
              <a:t>25</a:t>
            </a:fld>
            <a:endParaRPr lang="en-US" dirty="0"/>
          </a:p>
        </p:txBody>
      </p:sp>
      <p:sp>
        <p:nvSpPr>
          <p:cNvPr id="4" name="TextBox 3">
            <a:extLst>
              <a:ext uri="{FF2B5EF4-FFF2-40B4-BE49-F238E27FC236}">
                <a16:creationId xmlns:a16="http://schemas.microsoft.com/office/drawing/2014/main" id="{FDBE6399-2862-0348-AB90-FA6DD83BB2FC}"/>
              </a:ext>
            </a:extLst>
          </p:cNvPr>
          <p:cNvSpPr txBox="1"/>
          <p:nvPr/>
        </p:nvSpPr>
        <p:spPr>
          <a:xfrm>
            <a:off x="2648608" y="1545021"/>
            <a:ext cx="6416564" cy="3046988"/>
          </a:xfrm>
          <a:prstGeom prst="rect">
            <a:avLst/>
          </a:prstGeom>
          <a:solidFill>
            <a:srgbClr val="FFECF3"/>
          </a:solidFill>
          <a:ln w="31750">
            <a:solidFill>
              <a:srgbClr val="FF0000"/>
            </a:solidFill>
          </a:ln>
        </p:spPr>
        <p:txBody>
          <a:bodyPr wrap="square" rtlCol="0">
            <a:spAutoFit/>
          </a:bodyPr>
          <a:lstStyle/>
          <a:p>
            <a:pPr algn="ctr"/>
            <a:r>
              <a:rPr lang="en-US" sz="4800" b="1" dirty="0"/>
              <a:t>4. </a:t>
            </a:r>
          </a:p>
          <a:p>
            <a:pPr algn="ctr"/>
            <a:r>
              <a:rPr lang="en-US" sz="4800" b="1" dirty="0"/>
              <a:t>Reasons for the declining performance: </a:t>
            </a:r>
          </a:p>
          <a:p>
            <a:pPr algn="ctr"/>
            <a:r>
              <a:rPr lang="en-US" sz="4800" b="1" dirty="0"/>
              <a:t>How Did We Get Here? </a:t>
            </a:r>
          </a:p>
        </p:txBody>
      </p:sp>
    </p:spTree>
    <p:extLst>
      <p:ext uri="{BB962C8B-B14F-4D97-AF65-F5344CB8AC3E}">
        <p14:creationId xmlns:p14="http://schemas.microsoft.com/office/powerpoint/2010/main" val="2736060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E951CC-2AEA-5746-BBDC-3496813663BD}"/>
              </a:ext>
            </a:extLst>
          </p:cNvPr>
          <p:cNvSpPr>
            <a:spLocks noGrp="1"/>
          </p:cNvSpPr>
          <p:nvPr>
            <p:ph type="title"/>
          </p:nvPr>
        </p:nvSpPr>
        <p:spPr>
          <a:xfrm>
            <a:off x="838200" y="365126"/>
            <a:ext cx="10515600" cy="1195660"/>
          </a:xfrm>
        </p:spPr>
        <p:txBody>
          <a:bodyPr>
            <a:normAutofit fontScale="90000"/>
          </a:bodyPr>
          <a:lstStyle/>
          <a:p>
            <a:r>
              <a:rPr lang="en-US" dirty="0"/>
              <a:t>Enrollment: Is There Really an Enrollment Crisis?</a:t>
            </a:r>
            <a:br>
              <a:rPr lang="en-US" dirty="0"/>
            </a:br>
            <a:r>
              <a:rPr lang="en-US" sz="2700" dirty="0"/>
              <a:t>2018 = Fall 2017 </a:t>
            </a:r>
            <a:br>
              <a:rPr lang="en-US" dirty="0"/>
            </a:br>
            <a:r>
              <a:rPr lang="en-US" sz="1700" dirty="0"/>
              <a:t>Source: https://</a:t>
            </a:r>
            <a:r>
              <a:rPr lang="en-US" sz="1700" dirty="0" err="1"/>
              <a:t>www.ohiohighered.org</a:t>
            </a:r>
            <a:r>
              <a:rPr lang="en-US" sz="1700" dirty="0"/>
              <a:t>/sites/</a:t>
            </a:r>
            <a:r>
              <a:rPr lang="en-US" sz="1700" dirty="0" err="1"/>
              <a:t>ohiohighered.org</a:t>
            </a:r>
            <a:r>
              <a:rPr lang="en-US" sz="1700" dirty="0"/>
              <a:t>/files/uploads/data/statistical-profiles/ph_rpt_2017_master_0.pdf</a:t>
            </a:r>
          </a:p>
        </p:txBody>
      </p:sp>
      <p:sp>
        <p:nvSpPr>
          <p:cNvPr id="3" name="Slide Number Placeholder 2">
            <a:extLst>
              <a:ext uri="{FF2B5EF4-FFF2-40B4-BE49-F238E27FC236}">
                <a16:creationId xmlns:a16="http://schemas.microsoft.com/office/drawing/2014/main" id="{7B55459D-AC03-A549-9B9E-0780D81B7004}"/>
              </a:ext>
            </a:extLst>
          </p:cNvPr>
          <p:cNvSpPr>
            <a:spLocks noGrp="1"/>
          </p:cNvSpPr>
          <p:nvPr>
            <p:ph type="sldNum" sz="quarter" idx="12"/>
          </p:nvPr>
        </p:nvSpPr>
        <p:spPr/>
        <p:txBody>
          <a:bodyPr/>
          <a:lstStyle/>
          <a:p>
            <a:fld id="{3D5E3122-FEE6-3C47-835B-6BB42A140AF9}" type="slidenum">
              <a:rPr lang="en-US" smtClean="0"/>
              <a:pPr/>
              <a:t>26</a:t>
            </a:fld>
            <a:endParaRPr lang="en-US" dirty="0"/>
          </a:p>
        </p:txBody>
      </p:sp>
      <p:pic>
        <p:nvPicPr>
          <p:cNvPr id="5" name="Picture 4">
            <a:extLst>
              <a:ext uri="{FF2B5EF4-FFF2-40B4-BE49-F238E27FC236}">
                <a16:creationId xmlns:a16="http://schemas.microsoft.com/office/drawing/2014/main" id="{38EBF3C2-7CD9-A046-B62B-4FA7AC971D06}"/>
              </a:ext>
            </a:extLst>
          </p:cNvPr>
          <p:cNvPicPr>
            <a:picLocks noChangeAspect="1"/>
          </p:cNvPicPr>
          <p:nvPr/>
        </p:nvPicPr>
        <p:blipFill>
          <a:blip r:embed="rId2"/>
          <a:stretch>
            <a:fillRect/>
          </a:stretch>
        </p:blipFill>
        <p:spPr>
          <a:xfrm>
            <a:off x="712075" y="5331745"/>
            <a:ext cx="10470187" cy="1024605"/>
          </a:xfrm>
          <a:prstGeom prst="rect">
            <a:avLst/>
          </a:prstGeom>
          <a:ln w="38100">
            <a:solidFill>
              <a:srgbClr val="0070C0"/>
            </a:solidFill>
          </a:ln>
        </p:spPr>
      </p:pic>
      <p:pic>
        <p:nvPicPr>
          <p:cNvPr id="9" name="Picture 8">
            <a:extLst>
              <a:ext uri="{FF2B5EF4-FFF2-40B4-BE49-F238E27FC236}">
                <a16:creationId xmlns:a16="http://schemas.microsoft.com/office/drawing/2014/main" id="{FFCBB206-DB0B-1849-AD3F-63B65654289B}"/>
              </a:ext>
            </a:extLst>
          </p:cNvPr>
          <p:cNvPicPr>
            <a:picLocks noChangeAspect="1"/>
          </p:cNvPicPr>
          <p:nvPr/>
        </p:nvPicPr>
        <p:blipFill>
          <a:blip r:embed="rId3"/>
          <a:stretch>
            <a:fillRect/>
          </a:stretch>
        </p:blipFill>
        <p:spPr>
          <a:xfrm>
            <a:off x="1619250" y="1726982"/>
            <a:ext cx="8953500" cy="3467100"/>
          </a:xfrm>
          <a:prstGeom prst="rect">
            <a:avLst/>
          </a:prstGeom>
        </p:spPr>
      </p:pic>
    </p:spTree>
    <p:extLst>
      <p:ext uri="{BB962C8B-B14F-4D97-AF65-F5344CB8AC3E}">
        <p14:creationId xmlns:p14="http://schemas.microsoft.com/office/powerpoint/2010/main" val="34572943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B3178-A0BC-2C43-85CE-2246CEF37545}"/>
              </a:ext>
            </a:extLst>
          </p:cNvPr>
          <p:cNvSpPr>
            <a:spLocks noGrp="1"/>
          </p:cNvSpPr>
          <p:nvPr>
            <p:ph type="title"/>
          </p:nvPr>
        </p:nvSpPr>
        <p:spPr/>
        <p:txBody>
          <a:bodyPr/>
          <a:lstStyle/>
          <a:p>
            <a:r>
              <a:rPr lang="en-US" dirty="0"/>
              <a:t>Change in WSU Enrollment from 2015 to 2018</a:t>
            </a:r>
          </a:p>
        </p:txBody>
      </p:sp>
      <p:sp>
        <p:nvSpPr>
          <p:cNvPr id="3" name="Slide Number Placeholder 2">
            <a:extLst>
              <a:ext uri="{FF2B5EF4-FFF2-40B4-BE49-F238E27FC236}">
                <a16:creationId xmlns:a16="http://schemas.microsoft.com/office/drawing/2014/main" id="{3ED86C86-8A62-334E-9322-6B5C73E49BBE}"/>
              </a:ext>
            </a:extLst>
          </p:cNvPr>
          <p:cNvSpPr>
            <a:spLocks noGrp="1"/>
          </p:cNvSpPr>
          <p:nvPr>
            <p:ph type="sldNum" sz="quarter" idx="12"/>
          </p:nvPr>
        </p:nvSpPr>
        <p:spPr/>
        <p:txBody>
          <a:bodyPr/>
          <a:lstStyle/>
          <a:p>
            <a:fld id="{3D5E3122-FEE6-3C47-835B-6BB42A140AF9}" type="slidenum">
              <a:rPr lang="en-US" smtClean="0"/>
              <a:pPr/>
              <a:t>27</a:t>
            </a:fld>
            <a:endParaRPr lang="en-US" dirty="0"/>
          </a:p>
        </p:txBody>
      </p:sp>
      <p:sp>
        <p:nvSpPr>
          <p:cNvPr id="5" name="Rectangle 4">
            <a:extLst>
              <a:ext uri="{FF2B5EF4-FFF2-40B4-BE49-F238E27FC236}">
                <a16:creationId xmlns:a16="http://schemas.microsoft.com/office/drawing/2014/main" id="{2AC2BA34-5966-BC49-BFCA-B2D2BD86775B}"/>
              </a:ext>
            </a:extLst>
          </p:cNvPr>
          <p:cNvSpPr/>
          <p:nvPr/>
        </p:nvSpPr>
        <p:spPr>
          <a:xfrm>
            <a:off x="1956619" y="5433020"/>
            <a:ext cx="7541342" cy="923330"/>
          </a:xfrm>
          <a:prstGeom prst="rect">
            <a:avLst/>
          </a:prstGeom>
          <a:solidFill>
            <a:schemeClr val="accent4">
              <a:lumMod val="20000"/>
              <a:lumOff val="80000"/>
            </a:schemeClr>
          </a:solidFill>
          <a:ln>
            <a:solidFill>
              <a:srgbClr val="0070C0"/>
            </a:solidFill>
          </a:ln>
        </p:spPr>
        <p:txBody>
          <a:bodyPr wrap="square">
            <a:spAutoFit/>
          </a:bodyPr>
          <a:lstStyle/>
          <a:p>
            <a:r>
              <a:rPr lang="en-US" b="1" dirty="0"/>
              <a:t>98% of the total international student decline between 2016 and 2017 was due to declines in Kuwaiti, Saudi, and Indian student enrollment</a:t>
            </a:r>
          </a:p>
          <a:p>
            <a:r>
              <a:rPr lang="en-US" b="1" dirty="0"/>
              <a:t>Source: WSU BOT presentation, April 7, 2017</a:t>
            </a:r>
          </a:p>
        </p:txBody>
      </p:sp>
      <p:pic>
        <p:nvPicPr>
          <p:cNvPr id="4" name="Picture 3">
            <a:extLst>
              <a:ext uri="{FF2B5EF4-FFF2-40B4-BE49-F238E27FC236}">
                <a16:creationId xmlns:a16="http://schemas.microsoft.com/office/drawing/2014/main" id="{77CDD08F-97DC-7546-84E0-AA51D496B4E9}"/>
              </a:ext>
            </a:extLst>
          </p:cNvPr>
          <p:cNvPicPr>
            <a:picLocks noChangeAspect="1"/>
          </p:cNvPicPr>
          <p:nvPr/>
        </p:nvPicPr>
        <p:blipFill>
          <a:blip r:embed="rId2"/>
          <a:stretch>
            <a:fillRect/>
          </a:stretch>
        </p:blipFill>
        <p:spPr>
          <a:xfrm>
            <a:off x="1563329" y="1562605"/>
            <a:ext cx="8512845" cy="3505289"/>
          </a:xfrm>
          <a:prstGeom prst="rect">
            <a:avLst/>
          </a:prstGeom>
        </p:spPr>
      </p:pic>
    </p:spTree>
    <p:extLst>
      <p:ext uri="{BB962C8B-B14F-4D97-AF65-F5344CB8AC3E}">
        <p14:creationId xmlns:p14="http://schemas.microsoft.com/office/powerpoint/2010/main" val="8214690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2FFC6-6620-9249-9ABE-D57242EAE31B}"/>
              </a:ext>
            </a:extLst>
          </p:cNvPr>
          <p:cNvSpPr>
            <a:spLocks noGrp="1"/>
          </p:cNvSpPr>
          <p:nvPr>
            <p:ph type="title"/>
          </p:nvPr>
        </p:nvSpPr>
        <p:spPr/>
        <p:txBody>
          <a:bodyPr>
            <a:normAutofit fontScale="90000"/>
          </a:bodyPr>
          <a:lstStyle/>
          <a:p>
            <a:r>
              <a:rPr lang="en-US" dirty="0"/>
              <a:t>Change in WSU Enrollment vs. Other Ohio Public Institutions</a:t>
            </a:r>
            <a:br>
              <a:rPr lang="en-US" dirty="0"/>
            </a:br>
            <a:r>
              <a:rPr lang="en-US" sz="1700" dirty="0"/>
              <a:t>Source: </a:t>
            </a:r>
            <a:r>
              <a:rPr lang="en-US" sz="1700" dirty="0">
                <a:hlinkClick r:id="rId2"/>
              </a:rPr>
              <a:t>https://www.ohiohighered.org/sites/ohiohighered.org/files/uploads/data/statistical-profiles/ph_rpt_2017_master_0.pdf</a:t>
            </a:r>
            <a:endParaRPr lang="en-US" sz="1700" dirty="0"/>
          </a:p>
        </p:txBody>
      </p:sp>
      <p:sp>
        <p:nvSpPr>
          <p:cNvPr id="3" name="Slide Number Placeholder 2">
            <a:extLst>
              <a:ext uri="{FF2B5EF4-FFF2-40B4-BE49-F238E27FC236}">
                <a16:creationId xmlns:a16="http://schemas.microsoft.com/office/drawing/2014/main" id="{64AAB3A4-4650-2A4A-966C-9F6270772B38}"/>
              </a:ext>
            </a:extLst>
          </p:cNvPr>
          <p:cNvSpPr>
            <a:spLocks noGrp="1"/>
          </p:cNvSpPr>
          <p:nvPr>
            <p:ph type="sldNum" sz="quarter" idx="12"/>
          </p:nvPr>
        </p:nvSpPr>
        <p:spPr/>
        <p:txBody>
          <a:bodyPr/>
          <a:lstStyle/>
          <a:p>
            <a:fld id="{3D5E3122-FEE6-3C47-835B-6BB42A140AF9}" type="slidenum">
              <a:rPr lang="en-US" smtClean="0"/>
              <a:pPr/>
              <a:t>28</a:t>
            </a:fld>
            <a:endParaRPr lang="en-US" dirty="0"/>
          </a:p>
        </p:txBody>
      </p:sp>
      <p:pic>
        <p:nvPicPr>
          <p:cNvPr id="6" name="Picture 5">
            <a:extLst>
              <a:ext uri="{FF2B5EF4-FFF2-40B4-BE49-F238E27FC236}">
                <a16:creationId xmlns:a16="http://schemas.microsoft.com/office/drawing/2014/main" id="{4CF9A9DD-63D0-D340-8AD5-66DC27813FD3}"/>
              </a:ext>
            </a:extLst>
          </p:cNvPr>
          <p:cNvPicPr>
            <a:picLocks noChangeAspect="1"/>
          </p:cNvPicPr>
          <p:nvPr/>
        </p:nvPicPr>
        <p:blipFill>
          <a:blip r:embed="rId3"/>
          <a:stretch>
            <a:fillRect/>
          </a:stretch>
        </p:blipFill>
        <p:spPr>
          <a:xfrm>
            <a:off x="1169117" y="1701325"/>
            <a:ext cx="9853765" cy="4369543"/>
          </a:xfrm>
          <a:prstGeom prst="rect">
            <a:avLst/>
          </a:prstGeom>
        </p:spPr>
      </p:pic>
      <p:sp>
        <p:nvSpPr>
          <p:cNvPr id="7" name="TextBox 6">
            <a:extLst>
              <a:ext uri="{FF2B5EF4-FFF2-40B4-BE49-F238E27FC236}">
                <a16:creationId xmlns:a16="http://schemas.microsoft.com/office/drawing/2014/main" id="{CB1D42B5-E55B-D548-86B0-9CFE18B5F0F6}"/>
              </a:ext>
            </a:extLst>
          </p:cNvPr>
          <p:cNvSpPr txBox="1"/>
          <p:nvPr/>
        </p:nvSpPr>
        <p:spPr>
          <a:xfrm>
            <a:off x="2507226" y="3746091"/>
            <a:ext cx="2964426" cy="923330"/>
          </a:xfrm>
          <a:prstGeom prst="rect">
            <a:avLst/>
          </a:prstGeom>
          <a:solidFill>
            <a:srgbClr val="7030A0"/>
          </a:solidFill>
        </p:spPr>
        <p:txBody>
          <a:bodyPr wrap="square" rtlCol="0">
            <a:spAutoFit/>
          </a:bodyPr>
          <a:lstStyle/>
          <a:p>
            <a:pPr marL="285750" indent="-285750">
              <a:buFont typeface="Arial" panose="020B0604020202020204" pitchFamily="34" charset="0"/>
              <a:buChar char="•"/>
            </a:pPr>
            <a:r>
              <a:rPr lang="en-US" b="1" dirty="0">
                <a:solidFill>
                  <a:schemeClr val="bg1"/>
                </a:solidFill>
              </a:rPr>
              <a:t>Peer Average: -6.3%</a:t>
            </a:r>
          </a:p>
          <a:p>
            <a:pPr marL="285750" indent="-285750">
              <a:buFont typeface="Arial" panose="020B0604020202020204" pitchFamily="34" charset="0"/>
              <a:buChar char="•"/>
            </a:pPr>
            <a:r>
              <a:rPr lang="en-US" b="1" dirty="0">
                <a:solidFill>
                  <a:schemeClr val="bg1"/>
                </a:solidFill>
              </a:rPr>
              <a:t>7 institutions had declines larger than WSU</a:t>
            </a:r>
          </a:p>
        </p:txBody>
      </p:sp>
    </p:spTree>
    <p:extLst>
      <p:ext uri="{BB962C8B-B14F-4D97-AF65-F5344CB8AC3E}">
        <p14:creationId xmlns:p14="http://schemas.microsoft.com/office/powerpoint/2010/main" val="16123342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0987852-61D2-1945-8ECF-116189F500BB}"/>
              </a:ext>
            </a:extLst>
          </p:cNvPr>
          <p:cNvSpPr>
            <a:spLocks noGrp="1"/>
          </p:cNvSpPr>
          <p:nvPr>
            <p:ph type="title"/>
          </p:nvPr>
        </p:nvSpPr>
        <p:spPr/>
        <p:txBody>
          <a:bodyPr>
            <a:normAutofit/>
          </a:bodyPr>
          <a:lstStyle/>
          <a:p>
            <a:r>
              <a:rPr lang="en-US" dirty="0"/>
              <a:t>Tuition Revenue vs. the State Appropriation</a:t>
            </a:r>
            <a:br>
              <a:rPr lang="en-US" dirty="0"/>
            </a:br>
            <a:r>
              <a:rPr lang="en-US" sz="2000" dirty="0"/>
              <a:t>Source: WSU Audited financial statements</a:t>
            </a:r>
          </a:p>
        </p:txBody>
      </p:sp>
      <p:sp>
        <p:nvSpPr>
          <p:cNvPr id="5" name="Slide Number Placeholder 4">
            <a:extLst>
              <a:ext uri="{FF2B5EF4-FFF2-40B4-BE49-F238E27FC236}">
                <a16:creationId xmlns:a16="http://schemas.microsoft.com/office/drawing/2014/main" id="{911EFF5A-A438-B843-B4F7-9CBDBDF4E84C}"/>
              </a:ext>
            </a:extLst>
          </p:cNvPr>
          <p:cNvSpPr>
            <a:spLocks noGrp="1"/>
          </p:cNvSpPr>
          <p:nvPr>
            <p:ph type="sldNum" sz="quarter" idx="12"/>
          </p:nvPr>
        </p:nvSpPr>
        <p:spPr/>
        <p:txBody>
          <a:bodyPr/>
          <a:lstStyle/>
          <a:p>
            <a:fld id="{3D5E3122-FEE6-3C47-835B-6BB42A140AF9}" type="slidenum">
              <a:rPr lang="en-US" smtClean="0"/>
              <a:pPr/>
              <a:t>29</a:t>
            </a:fld>
            <a:endParaRPr lang="en-US" dirty="0"/>
          </a:p>
        </p:txBody>
      </p:sp>
      <p:pic>
        <p:nvPicPr>
          <p:cNvPr id="7" name="Picture 6">
            <a:extLst>
              <a:ext uri="{FF2B5EF4-FFF2-40B4-BE49-F238E27FC236}">
                <a16:creationId xmlns:a16="http://schemas.microsoft.com/office/drawing/2014/main" id="{7B66D00D-B7BA-5A49-9207-17F6EE784831}"/>
              </a:ext>
            </a:extLst>
          </p:cNvPr>
          <p:cNvPicPr>
            <a:picLocks noChangeAspect="1"/>
          </p:cNvPicPr>
          <p:nvPr/>
        </p:nvPicPr>
        <p:blipFill>
          <a:blip r:embed="rId2"/>
          <a:stretch>
            <a:fillRect/>
          </a:stretch>
        </p:blipFill>
        <p:spPr>
          <a:xfrm>
            <a:off x="1744201" y="1570839"/>
            <a:ext cx="8703597" cy="4601020"/>
          </a:xfrm>
          <a:prstGeom prst="rect">
            <a:avLst/>
          </a:prstGeom>
        </p:spPr>
      </p:pic>
    </p:spTree>
    <p:extLst>
      <p:ext uri="{BB962C8B-B14F-4D97-AF65-F5344CB8AC3E}">
        <p14:creationId xmlns:p14="http://schemas.microsoft.com/office/powerpoint/2010/main" val="23199195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80589-F46E-FF48-9A53-741AE69D2ABF}"/>
              </a:ext>
            </a:extLst>
          </p:cNvPr>
          <p:cNvSpPr>
            <a:spLocks noGrp="1"/>
          </p:cNvSpPr>
          <p:nvPr>
            <p:ph type="title"/>
          </p:nvPr>
        </p:nvSpPr>
        <p:spPr/>
        <p:txBody>
          <a:bodyPr>
            <a:normAutofit fontScale="90000"/>
          </a:bodyPr>
          <a:lstStyle/>
          <a:p>
            <a:r>
              <a:rPr lang="en-US" dirty="0"/>
              <a:t>Annual Percentage Change in the Total State Appropriation</a:t>
            </a:r>
          </a:p>
        </p:txBody>
      </p:sp>
      <p:sp>
        <p:nvSpPr>
          <p:cNvPr id="3" name="Slide Number Placeholder 2">
            <a:extLst>
              <a:ext uri="{FF2B5EF4-FFF2-40B4-BE49-F238E27FC236}">
                <a16:creationId xmlns:a16="http://schemas.microsoft.com/office/drawing/2014/main" id="{C1726CD5-1013-8D4D-895F-989D5588363E}"/>
              </a:ext>
            </a:extLst>
          </p:cNvPr>
          <p:cNvSpPr>
            <a:spLocks noGrp="1"/>
          </p:cNvSpPr>
          <p:nvPr>
            <p:ph type="sldNum" sz="quarter" idx="12"/>
          </p:nvPr>
        </p:nvSpPr>
        <p:spPr/>
        <p:txBody>
          <a:bodyPr/>
          <a:lstStyle/>
          <a:p>
            <a:fld id="{3D5E3122-FEE6-3C47-835B-6BB42A140AF9}" type="slidenum">
              <a:rPr lang="en-US" smtClean="0"/>
              <a:pPr/>
              <a:t>30</a:t>
            </a:fld>
            <a:endParaRPr lang="en-US" dirty="0"/>
          </a:p>
        </p:txBody>
      </p:sp>
      <p:pic>
        <p:nvPicPr>
          <p:cNvPr id="4" name="Picture 3">
            <a:extLst>
              <a:ext uri="{FF2B5EF4-FFF2-40B4-BE49-F238E27FC236}">
                <a16:creationId xmlns:a16="http://schemas.microsoft.com/office/drawing/2014/main" id="{5F532024-094B-BE45-96EE-B50039026B9F}"/>
              </a:ext>
            </a:extLst>
          </p:cNvPr>
          <p:cNvPicPr>
            <a:picLocks noChangeAspect="1"/>
          </p:cNvPicPr>
          <p:nvPr/>
        </p:nvPicPr>
        <p:blipFill>
          <a:blip r:embed="rId2"/>
          <a:stretch>
            <a:fillRect/>
          </a:stretch>
        </p:blipFill>
        <p:spPr>
          <a:xfrm>
            <a:off x="1270000" y="1770829"/>
            <a:ext cx="9610392" cy="3833557"/>
          </a:xfrm>
          <a:prstGeom prst="rect">
            <a:avLst/>
          </a:prstGeom>
          <a:ln>
            <a:solidFill>
              <a:schemeClr val="tx1"/>
            </a:solidFill>
          </a:ln>
        </p:spPr>
      </p:pic>
    </p:spTree>
    <p:extLst>
      <p:ext uri="{BB962C8B-B14F-4D97-AF65-F5344CB8AC3E}">
        <p14:creationId xmlns:p14="http://schemas.microsoft.com/office/powerpoint/2010/main" val="40248864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40F33-E484-8C4E-8263-D8B277F17283}"/>
              </a:ext>
            </a:extLst>
          </p:cNvPr>
          <p:cNvSpPr>
            <a:spLocks noGrp="1"/>
          </p:cNvSpPr>
          <p:nvPr>
            <p:ph type="title"/>
          </p:nvPr>
        </p:nvSpPr>
        <p:spPr/>
        <p:txBody>
          <a:bodyPr>
            <a:normAutofit fontScale="90000"/>
          </a:bodyPr>
          <a:lstStyle/>
          <a:p>
            <a:r>
              <a:rPr lang="en-US" dirty="0"/>
              <a:t>Long-Term Percentage Changes in the State Appropriation</a:t>
            </a:r>
          </a:p>
        </p:txBody>
      </p:sp>
      <p:sp>
        <p:nvSpPr>
          <p:cNvPr id="3" name="Slide Number Placeholder 2">
            <a:extLst>
              <a:ext uri="{FF2B5EF4-FFF2-40B4-BE49-F238E27FC236}">
                <a16:creationId xmlns:a16="http://schemas.microsoft.com/office/drawing/2014/main" id="{19EF853B-7FC3-214C-9E38-AA95189EC963}"/>
              </a:ext>
            </a:extLst>
          </p:cNvPr>
          <p:cNvSpPr>
            <a:spLocks noGrp="1"/>
          </p:cNvSpPr>
          <p:nvPr>
            <p:ph type="sldNum" sz="quarter" idx="12"/>
          </p:nvPr>
        </p:nvSpPr>
        <p:spPr/>
        <p:txBody>
          <a:bodyPr/>
          <a:lstStyle/>
          <a:p>
            <a:fld id="{3D5E3122-FEE6-3C47-835B-6BB42A140AF9}" type="slidenum">
              <a:rPr lang="en-US" smtClean="0"/>
              <a:pPr/>
              <a:t>31</a:t>
            </a:fld>
            <a:endParaRPr lang="en-US" dirty="0"/>
          </a:p>
        </p:txBody>
      </p:sp>
      <p:pic>
        <p:nvPicPr>
          <p:cNvPr id="4" name="Picture 3">
            <a:extLst>
              <a:ext uri="{FF2B5EF4-FFF2-40B4-BE49-F238E27FC236}">
                <a16:creationId xmlns:a16="http://schemas.microsoft.com/office/drawing/2014/main" id="{93849A76-D1A9-0143-8768-90C36D1BBDDB}"/>
              </a:ext>
            </a:extLst>
          </p:cNvPr>
          <p:cNvPicPr>
            <a:picLocks noChangeAspect="1"/>
          </p:cNvPicPr>
          <p:nvPr/>
        </p:nvPicPr>
        <p:blipFill>
          <a:blip r:embed="rId2"/>
          <a:stretch>
            <a:fillRect/>
          </a:stretch>
        </p:blipFill>
        <p:spPr>
          <a:xfrm>
            <a:off x="1404578" y="1793977"/>
            <a:ext cx="9022531" cy="4089214"/>
          </a:xfrm>
          <a:prstGeom prst="rect">
            <a:avLst/>
          </a:prstGeom>
        </p:spPr>
      </p:pic>
    </p:spTree>
    <p:extLst>
      <p:ext uri="{BB962C8B-B14F-4D97-AF65-F5344CB8AC3E}">
        <p14:creationId xmlns:p14="http://schemas.microsoft.com/office/powerpoint/2010/main" val="32636695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760E8-9FD2-0D47-BD78-B78C6789A4EE}"/>
              </a:ext>
            </a:extLst>
          </p:cNvPr>
          <p:cNvSpPr>
            <a:spLocks noGrp="1"/>
          </p:cNvSpPr>
          <p:nvPr>
            <p:ph type="title"/>
          </p:nvPr>
        </p:nvSpPr>
        <p:spPr>
          <a:xfrm>
            <a:off x="838200" y="365125"/>
            <a:ext cx="10515600" cy="917985"/>
          </a:xfrm>
        </p:spPr>
        <p:txBody>
          <a:bodyPr>
            <a:normAutofit/>
          </a:bodyPr>
          <a:lstStyle/>
          <a:p>
            <a:r>
              <a:rPr lang="en-US" sz="2700" dirty="0"/>
              <a:t>Spending on Instructional Salaries and Benefits (all but medical faculty)</a:t>
            </a:r>
            <a:br>
              <a:rPr lang="en-US" sz="2700" dirty="0"/>
            </a:br>
            <a:r>
              <a:rPr lang="en-US" sz="2700" dirty="0"/>
              <a:t>No Changes in the Last Four Years</a:t>
            </a:r>
          </a:p>
        </p:txBody>
      </p:sp>
      <p:sp>
        <p:nvSpPr>
          <p:cNvPr id="3" name="Slide Number Placeholder 2">
            <a:extLst>
              <a:ext uri="{FF2B5EF4-FFF2-40B4-BE49-F238E27FC236}">
                <a16:creationId xmlns:a16="http://schemas.microsoft.com/office/drawing/2014/main" id="{EA94857D-A441-D54C-983A-6A352D8E928B}"/>
              </a:ext>
            </a:extLst>
          </p:cNvPr>
          <p:cNvSpPr>
            <a:spLocks noGrp="1"/>
          </p:cNvSpPr>
          <p:nvPr>
            <p:ph type="sldNum" sz="quarter" idx="12"/>
          </p:nvPr>
        </p:nvSpPr>
        <p:spPr/>
        <p:txBody>
          <a:bodyPr/>
          <a:lstStyle/>
          <a:p>
            <a:fld id="{3D5E3122-FEE6-3C47-835B-6BB42A140AF9}" type="slidenum">
              <a:rPr lang="en-US" smtClean="0"/>
              <a:pPr/>
              <a:t>32</a:t>
            </a:fld>
            <a:endParaRPr lang="en-US" dirty="0"/>
          </a:p>
        </p:txBody>
      </p:sp>
      <p:pic>
        <p:nvPicPr>
          <p:cNvPr id="7" name="Picture 6">
            <a:extLst>
              <a:ext uri="{FF2B5EF4-FFF2-40B4-BE49-F238E27FC236}">
                <a16:creationId xmlns:a16="http://schemas.microsoft.com/office/drawing/2014/main" id="{83B31B47-E2A1-104F-A2AD-B0EE820ED126}"/>
              </a:ext>
            </a:extLst>
          </p:cNvPr>
          <p:cNvPicPr>
            <a:picLocks noChangeAspect="1"/>
          </p:cNvPicPr>
          <p:nvPr/>
        </p:nvPicPr>
        <p:blipFill>
          <a:blip r:embed="rId2"/>
          <a:stretch>
            <a:fillRect/>
          </a:stretch>
        </p:blipFill>
        <p:spPr>
          <a:xfrm>
            <a:off x="1239274" y="1485490"/>
            <a:ext cx="9674532" cy="4704940"/>
          </a:xfrm>
          <a:prstGeom prst="rect">
            <a:avLst/>
          </a:prstGeom>
        </p:spPr>
      </p:pic>
    </p:spTree>
    <p:extLst>
      <p:ext uri="{BB962C8B-B14F-4D97-AF65-F5344CB8AC3E}">
        <p14:creationId xmlns:p14="http://schemas.microsoft.com/office/powerpoint/2010/main" val="22711509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74935-8E38-EE48-9F3D-DEC025E2808B}"/>
              </a:ext>
            </a:extLst>
          </p:cNvPr>
          <p:cNvSpPr>
            <a:spLocks noGrp="1"/>
          </p:cNvSpPr>
          <p:nvPr>
            <p:ph type="title"/>
          </p:nvPr>
        </p:nvSpPr>
        <p:spPr/>
        <p:txBody>
          <a:bodyPr/>
          <a:lstStyle/>
          <a:p>
            <a:r>
              <a:rPr lang="en-US" dirty="0"/>
              <a:t>Salaries and Benefits of Bargaining Unit Faculty Only</a:t>
            </a:r>
          </a:p>
        </p:txBody>
      </p:sp>
      <p:sp>
        <p:nvSpPr>
          <p:cNvPr id="3" name="Slide Number Placeholder 2">
            <a:extLst>
              <a:ext uri="{FF2B5EF4-FFF2-40B4-BE49-F238E27FC236}">
                <a16:creationId xmlns:a16="http://schemas.microsoft.com/office/drawing/2014/main" id="{5DE3E4D6-9D0D-2E42-9259-E30A3F19076D}"/>
              </a:ext>
            </a:extLst>
          </p:cNvPr>
          <p:cNvSpPr>
            <a:spLocks noGrp="1"/>
          </p:cNvSpPr>
          <p:nvPr>
            <p:ph type="sldNum" sz="quarter" idx="12"/>
          </p:nvPr>
        </p:nvSpPr>
        <p:spPr/>
        <p:txBody>
          <a:bodyPr/>
          <a:lstStyle/>
          <a:p>
            <a:fld id="{3D5E3122-FEE6-3C47-835B-6BB42A140AF9}" type="slidenum">
              <a:rPr lang="en-US" smtClean="0"/>
              <a:pPr/>
              <a:t>33</a:t>
            </a:fld>
            <a:endParaRPr lang="en-US" dirty="0"/>
          </a:p>
        </p:txBody>
      </p:sp>
      <p:pic>
        <p:nvPicPr>
          <p:cNvPr id="5" name="Picture 4">
            <a:extLst>
              <a:ext uri="{FF2B5EF4-FFF2-40B4-BE49-F238E27FC236}">
                <a16:creationId xmlns:a16="http://schemas.microsoft.com/office/drawing/2014/main" id="{437CA748-F721-7248-A8E8-17360EFE8C5F}"/>
              </a:ext>
            </a:extLst>
          </p:cNvPr>
          <p:cNvPicPr>
            <a:picLocks noChangeAspect="1"/>
          </p:cNvPicPr>
          <p:nvPr/>
        </p:nvPicPr>
        <p:blipFill>
          <a:blip r:embed="rId2"/>
          <a:stretch>
            <a:fillRect/>
          </a:stretch>
        </p:blipFill>
        <p:spPr>
          <a:xfrm>
            <a:off x="1320636" y="1716102"/>
            <a:ext cx="9637415" cy="4330737"/>
          </a:xfrm>
          <a:prstGeom prst="rect">
            <a:avLst/>
          </a:prstGeom>
          <a:ln w="38100">
            <a:solidFill>
              <a:schemeClr val="tx1"/>
            </a:solidFill>
          </a:ln>
        </p:spPr>
      </p:pic>
    </p:spTree>
    <p:extLst>
      <p:ext uri="{BB962C8B-B14F-4D97-AF65-F5344CB8AC3E}">
        <p14:creationId xmlns:p14="http://schemas.microsoft.com/office/powerpoint/2010/main" val="1788154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EB256-7A88-C641-B7E0-FCF1550095A8}"/>
              </a:ext>
            </a:extLst>
          </p:cNvPr>
          <p:cNvSpPr>
            <a:spLocks noGrp="1"/>
          </p:cNvSpPr>
          <p:nvPr>
            <p:ph type="title"/>
          </p:nvPr>
        </p:nvSpPr>
        <p:spPr/>
        <p:txBody>
          <a:bodyPr>
            <a:normAutofit fontScale="90000"/>
          </a:bodyPr>
          <a:lstStyle/>
          <a:p>
            <a:r>
              <a:rPr lang="en-US" dirty="0"/>
              <a:t>Long Term % Changes in Bargaining Unit Compensation</a:t>
            </a:r>
          </a:p>
        </p:txBody>
      </p:sp>
      <p:sp>
        <p:nvSpPr>
          <p:cNvPr id="3" name="Slide Number Placeholder 2">
            <a:extLst>
              <a:ext uri="{FF2B5EF4-FFF2-40B4-BE49-F238E27FC236}">
                <a16:creationId xmlns:a16="http://schemas.microsoft.com/office/drawing/2014/main" id="{2805FB52-6C41-D147-9BAC-8BF751B11ED4}"/>
              </a:ext>
            </a:extLst>
          </p:cNvPr>
          <p:cNvSpPr>
            <a:spLocks noGrp="1"/>
          </p:cNvSpPr>
          <p:nvPr>
            <p:ph type="sldNum" sz="quarter" idx="12"/>
          </p:nvPr>
        </p:nvSpPr>
        <p:spPr/>
        <p:txBody>
          <a:bodyPr/>
          <a:lstStyle/>
          <a:p>
            <a:fld id="{3D5E3122-FEE6-3C47-835B-6BB42A140AF9}" type="slidenum">
              <a:rPr lang="en-US" smtClean="0"/>
              <a:pPr/>
              <a:t>34</a:t>
            </a:fld>
            <a:endParaRPr lang="en-US" dirty="0"/>
          </a:p>
        </p:txBody>
      </p:sp>
      <p:pic>
        <p:nvPicPr>
          <p:cNvPr id="4" name="Picture 3">
            <a:extLst>
              <a:ext uri="{FF2B5EF4-FFF2-40B4-BE49-F238E27FC236}">
                <a16:creationId xmlns:a16="http://schemas.microsoft.com/office/drawing/2014/main" id="{63BC2E08-D2C8-F145-A678-7104829CF6CB}"/>
              </a:ext>
            </a:extLst>
          </p:cNvPr>
          <p:cNvPicPr>
            <a:picLocks noChangeAspect="1"/>
          </p:cNvPicPr>
          <p:nvPr/>
        </p:nvPicPr>
        <p:blipFill>
          <a:blip r:embed="rId2"/>
          <a:stretch>
            <a:fillRect/>
          </a:stretch>
        </p:blipFill>
        <p:spPr>
          <a:xfrm>
            <a:off x="1173521" y="1631746"/>
            <a:ext cx="9791334" cy="4724604"/>
          </a:xfrm>
          <a:prstGeom prst="rect">
            <a:avLst/>
          </a:prstGeom>
        </p:spPr>
      </p:pic>
    </p:spTree>
    <p:extLst>
      <p:ext uri="{BB962C8B-B14F-4D97-AF65-F5344CB8AC3E}">
        <p14:creationId xmlns:p14="http://schemas.microsoft.com/office/powerpoint/2010/main" val="779045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816A4-8C4F-6748-BE89-A6327B399E93}"/>
              </a:ext>
            </a:extLst>
          </p:cNvPr>
          <p:cNvSpPr>
            <a:spLocks noGrp="1"/>
          </p:cNvSpPr>
          <p:nvPr>
            <p:ph type="title"/>
          </p:nvPr>
        </p:nvSpPr>
        <p:spPr/>
        <p:txBody>
          <a:bodyPr>
            <a:normAutofit fontScale="90000"/>
          </a:bodyPr>
          <a:lstStyle/>
          <a:p>
            <a:r>
              <a:rPr lang="en-US" dirty="0"/>
              <a:t>Cash Spent by WSU on Pensions: Decline from 2016 to 2017</a:t>
            </a:r>
            <a:br>
              <a:rPr lang="en-US" dirty="0"/>
            </a:br>
            <a:r>
              <a:rPr lang="en-US" sz="2300" dirty="0"/>
              <a:t>Source: Audited Financial Statements</a:t>
            </a:r>
          </a:p>
        </p:txBody>
      </p:sp>
      <p:sp>
        <p:nvSpPr>
          <p:cNvPr id="3" name="Slide Number Placeholder 2">
            <a:extLst>
              <a:ext uri="{FF2B5EF4-FFF2-40B4-BE49-F238E27FC236}">
                <a16:creationId xmlns:a16="http://schemas.microsoft.com/office/drawing/2014/main" id="{676B6D4E-DD26-C14A-8E1A-6C6186252ED4}"/>
              </a:ext>
            </a:extLst>
          </p:cNvPr>
          <p:cNvSpPr>
            <a:spLocks noGrp="1"/>
          </p:cNvSpPr>
          <p:nvPr>
            <p:ph type="sldNum" sz="quarter" idx="12"/>
          </p:nvPr>
        </p:nvSpPr>
        <p:spPr/>
        <p:txBody>
          <a:bodyPr/>
          <a:lstStyle/>
          <a:p>
            <a:fld id="{3D5E3122-FEE6-3C47-835B-6BB42A140AF9}" type="slidenum">
              <a:rPr lang="en-US" smtClean="0"/>
              <a:pPr/>
              <a:t>35</a:t>
            </a:fld>
            <a:endParaRPr lang="en-US" dirty="0"/>
          </a:p>
        </p:txBody>
      </p:sp>
      <p:pic>
        <p:nvPicPr>
          <p:cNvPr id="7" name="Picture 6">
            <a:extLst>
              <a:ext uri="{FF2B5EF4-FFF2-40B4-BE49-F238E27FC236}">
                <a16:creationId xmlns:a16="http://schemas.microsoft.com/office/drawing/2014/main" id="{85479320-DFBE-0F4C-9460-CEBA4114AC9B}"/>
              </a:ext>
            </a:extLst>
          </p:cNvPr>
          <p:cNvPicPr>
            <a:picLocks noChangeAspect="1"/>
          </p:cNvPicPr>
          <p:nvPr/>
        </p:nvPicPr>
        <p:blipFill>
          <a:blip r:embed="rId2"/>
          <a:stretch>
            <a:fillRect/>
          </a:stretch>
        </p:blipFill>
        <p:spPr>
          <a:xfrm>
            <a:off x="1727200" y="1860606"/>
            <a:ext cx="8960221" cy="4116859"/>
          </a:xfrm>
          <a:prstGeom prst="rect">
            <a:avLst/>
          </a:prstGeom>
          <a:ln w="38100">
            <a:solidFill>
              <a:srgbClr val="0070C0"/>
            </a:solidFill>
          </a:ln>
        </p:spPr>
      </p:pic>
    </p:spTree>
    <p:extLst>
      <p:ext uri="{BB962C8B-B14F-4D97-AF65-F5344CB8AC3E}">
        <p14:creationId xmlns:p14="http://schemas.microsoft.com/office/powerpoint/2010/main" val="8880957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5B2BA-1BE2-CD46-AAE4-503DE98DB660}"/>
              </a:ext>
            </a:extLst>
          </p:cNvPr>
          <p:cNvSpPr>
            <a:spLocks noGrp="1"/>
          </p:cNvSpPr>
          <p:nvPr>
            <p:ph type="title"/>
          </p:nvPr>
        </p:nvSpPr>
        <p:spPr>
          <a:xfrm>
            <a:off x="838200" y="423403"/>
            <a:ext cx="10515600" cy="1021222"/>
          </a:xfrm>
        </p:spPr>
        <p:txBody>
          <a:bodyPr>
            <a:normAutofit fontScale="90000"/>
          </a:bodyPr>
          <a:lstStyle/>
          <a:p>
            <a:r>
              <a:rPr lang="en-US" sz="3300" dirty="0"/>
              <a:t>Administrative Salaries as a % of Education &amp; General Spending</a:t>
            </a:r>
            <a:br>
              <a:rPr lang="en-US" sz="3300" dirty="0"/>
            </a:br>
            <a:r>
              <a:rPr lang="en-US" sz="1800" dirty="0"/>
              <a:t>Source: https://</a:t>
            </a:r>
            <a:r>
              <a:rPr lang="en-US" sz="1800" dirty="0" err="1"/>
              <a:t>www.ohiohighered.org</a:t>
            </a:r>
            <a:r>
              <a:rPr lang="en-US" sz="1800" dirty="0"/>
              <a:t>/sites/</a:t>
            </a:r>
            <a:r>
              <a:rPr lang="en-US" sz="1800" dirty="0" err="1"/>
              <a:t>ohiohighered.org</a:t>
            </a:r>
            <a:r>
              <a:rPr lang="en-US" sz="1800" dirty="0"/>
              <a:t>/files/uploads/affordability-efficiency/Administrative%20Productivity%20Measure.pdf</a:t>
            </a:r>
          </a:p>
        </p:txBody>
      </p:sp>
      <p:sp>
        <p:nvSpPr>
          <p:cNvPr id="3" name="Slide Number Placeholder 2">
            <a:extLst>
              <a:ext uri="{FF2B5EF4-FFF2-40B4-BE49-F238E27FC236}">
                <a16:creationId xmlns:a16="http://schemas.microsoft.com/office/drawing/2014/main" id="{5DCECDDE-B9C8-D747-8252-ADD9D8B273E7}"/>
              </a:ext>
            </a:extLst>
          </p:cNvPr>
          <p:cNvSpPr>
            <a:spLocks noGrp="1"/>
          </p:cNvSpPr>
          <p:nvPr>
            <p:ph type="sldNum" sz="quarter" idx="12"/>
          </p:nvPr>
        </p:nvSpPr>
        <p:spPr/>
        <p:txBody>
          <a:bodyPr/>
          <a:lstStyle/>
          <a:p>
            <a:fld id="{3D5E3122-FEE6-3C47-835B-6BB42A140AF9}" type="slidenum">
              <a:rPr lang="en-US" smtClean="0"/>
              <a:pPr/>
              <a:t>36</a:t>
            </a:fld>
            <a:endParaRPr lang="en-US" dirty="0"/>
          </a:p>
        </p:txBody>
      </p:sp>
      <p:pic>
        <p:nvPicPr>
          <p:cNvPr id="9" name="Picture 8">
            <a:extLst>
              <a:ext uri="{FF2B5EF4-FFF2-40B4-BE49-F238E27FC236}">
                <a16:creationId xmlns:a16="http://schemas.microsoft.com/office/drawing/2014/main" id="{12586CA4-9EE7-CE47-AA3A-C7C21F278B35}"/>
              </a:ext>
            </a:extLst>
          </p:cNvPr>
          <p:cNvPicPr>
            <a:picLocks noChangeAspect="1"/>
          </p:cNvPicPr>
          <p:nvPr/>
        </p:nvPicPr>
        <p:blipFill>
          <a:blip r:embed="rId2"/>
          <a:stretch>
            <a:fillRect/>
          </a:stretch>
        </p:blipFill>
        <p:spPr>
          <a:xfrm>
            <a:off x="1022350" y="1700212"/>
            <a:ext cx="9950450" cy="4744833"/>
          </a:xfrm>
          <a:prstGeom prst="rect">
            <a:avLst/>
          </a:prstGeom>
        </p:spPr>
      </p:pic>
      <p:graphicFrame>
        <p:nvGraphicFramePr>
          <p:cNvPr id="10" name="Table 9">
            <a:extLst>
              <a:ext uri="{FF2B5EF4-FFF2-40B4-BE49-F238E27FC236}">
                <a16:creationId xmlns:a16="http://schemas.microsoft.com/office/drawing/2014/main" id="{F5EE4630-94E0-6246-9DAB-7A159F8E7B37}"/>
              </a:ext>
            </a:extLst>
          </p:cNvPr>
          <p:cNvGraphicFramePr>
            <a:graphicFrameLocks noGrp="1"/>
          </p:cNvGraphicFramePr>
          <p:nvPr>
            <p:extLst>
              <p:ext uri="{D42A27DB-BD31-4B8C-83A1-F6EECF244321}">
                <p14:modId xmlns:p14="http://schemas.microsoft.com/office/powerpoint/2010/main" val="1744793404"/>
              </p:ext>
            </p:extLst>
          </p:nvPr>
        </p:nvGraphicFramePr>
        <p:xfrm>
          <a:off x="7199588" y="3599333"/>
          <a:ext cx="4572000" cy="1106805"/>
        </p:xfrm>
        <a:graphic>
          <a:graphicData uri="http://schemas.openxmlformats.org/drawingml/2006/table">
            <a:tbl>
              <a:tblPr/>
              <a:tblGrid>
                <a:gridCol w="3020502">
                  <a:extLst>
                    <a:ext uri="{9D8B030D-6E8A-4147-A177-3AD203B41FA5}">
                      <a16:colId xmlns:a16="http://schemas.microsoft.com/office/drawing/2014/main" val="282722735"/>
                    </a:ext>
                  </a:extLst>
                </a:gridCol>
                <a:gridCol w="1551498">
                  <a:extLst>
                    <a:ext uri="{9D8B030D-6E8A-4147-A177-3AD203B41FA5}">
                      <a16:colId xmlns:a16="http://schemas.microsoft.com/office/drawing/2014/main" val="3851556799"/>
                    </a:ext>
                  </a:extLst>
                </a:gridCol>
              </a:tblGrid>
              <a:tr h="0">
                <a:tc>
                  <a:txBody>
                    <a:bodyPr/>
                    <a:lstStyle/>
                    <a:p>
                      <a:pPr algn="l" fontAlgn="b"/>
                      <a:r>
                        <a:rPr lang="en-US" sz="1700" b="1" i="0" u="none" strike="noStrike">
                          <a:solidFill>
                            <a:srgbClr val="FFFFFF"/>
                          </a:solidFill>
                          <a:effectLst/>
                          <a:latin typeface="Calibri" panose="020F0502020204030204" pitchFamily="34" charset="0"/>
                        </a:rPr>
                        <a:t>WSU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6228"/>
                    </a:solidFill>
                  </a:tcPr>
                </a:tc>
                <a:tc>
                  <a:txBody>
                    <a:bodyPr/>
                    <a:lstStyle/>
                    <a:p>
                      <a:pPr algn="ctr" fontAlgn="b"/>
                      <a:r>
                        <a:rPr lang="en-US" sz="1700" b="1" i="0" u="none" strike="noStrike">
                          <a:solidFill>
                            <a:srgbClr val="FFFFFF"/>
                          </a:solidFill>
                          <a:effectLst/>
                          <a:latin typeface="Calibri" panose="020F0502020204030204" pitchFamily="34" charset="0"/>
                        </a:rPr>
                        <a:t>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6228"/>
                    </a:solidFill>
                  </a:tcPr>
                </a:tc>
                <a:extLst>
                  <a:ext uri="{0D108BD9-81ED-4DB2-BD59-A6C34878D82A}">
                    <a16:rowId xmlns:a16="http://schemas.microsoft.com/office/drawing/2014/main" val="2258102123"/>
                  </a:ext>
                </a:extLst>
              </a:tr>
              <a:tr h="292100">
                <a:tc>
                  <a:txBody>
                    <a:bodyPr/>
                    <a:lstStyle/>
                    <a:p>
                      <a:pPr algn="l" fontAlgn="b"/>
                      <a:r>
                        <a:rPr lang="en-US" sz="1700" b="1" i="0" u="none" strike="noStrike" dirty="0">
                          <a:solidFill>
                            <a:srgbClr val="FFFFFF"/>
                          </a:solidFill>
                          <a:effectLst/>
                          <a:latin typeface="Calibri" panose="020F0502020204030204" pitchFamily="34" charset="0"/>
                        </a:rPr>
                        <a:t>Ohio Average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n-US" sz="1700" b="1" i="0" u="none" strike="noStrike">
                          <a:solidFill>
                            <a:srgbClr val="FFFFFF"/>
                          </a:solidFill>
                          <a:effectLst/>
                          <a:latin typeface="Calibri" panose="020F0502020204030204" pitchFamily="34" charset="0"/>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extLst>
                  <a:ext uri="{0D108BD9-81ED-4DB2-BD59-A6C34878D82A}">
                    <a16:rowId xmlns:a16="http://schemas.microsoft.com/office/drawing/2014/main" val="3655538499"/>
                  </a:ext>
                </a:extLst>
              </a:tr>
              <a:tr h="546100">
                <a:tc>
                  <a:txBody>
                    <a:bodyPr/>
                    <a:lstStyle/>
                    <a:p>
                      <a:pPr algn="l" fontAlgn="b"/>
                      <a:r>
                        <a:rPr lang="en-US" sz="1600" b="1" i="0" u="none" strike="noStrike" dirty="0">
                          <a:solidFill>
                            <a:srgbClr val="000000"/>
                          </a:solidFill>
                          <a:effectLst/>
                          <a:latin typeface="Calibri" panose="020F0502020204030204" pitchFamily="34" charset="0"/>
                        </a:rPr>
                        <a:t>Reduction in Admin spending if WSU spent the Ohio Average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700" b="1" i="0" u="none" strike="noStrike" dirty="0">
                          <a:solidFill>
                            <a:srgbClr val="FF0000"/>
                          </a:solidFill>
                          <a:effectLst/>
                          <a:latin typeface="Calibri" panose="020F0502020204030204" pitchFamily="34" charset="0"/>
                        </a:rPr>
                        <a:t>($15,896,825)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955585252"/>
                  </a:ext>
                </a:extLst>
              </a:tr>
            </a:tbl>
          </a:graphicData>
        </a:graphic>
      </p:graphicFrame>
    </p:spTree>
    <p:extLst>
      <p:ext uri="{BB962C8B-B14F-4D97-AF65-F5344CB8AC3E}">
        <p14:creationId xmlns:p14="http://schemas.microsoft.com/office/powerpoint/2010/main" val="16922354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D7016-FD75-2D4B-A425-67C142109D00}"/>
              </a:ext>
            </a:extLst>
          </p:cNvPr>
          <p:cNvSpPr>
            <a:spLocks noGrp="1"/>
          </p:cNvSpPr>
          <p:nvPr>
            <p:ph type="title"/>
          </p:nvPr>
        </p:nvSpPr>
        <p:spPr>
          <a:xfrm>
            <a:off x="838200" y="365125"/>
            <a:ext cx="10515600" cy="1290253"/>
          </a:xfrm>
        </p:spPr>
        <p:txBody>
          <a:bodyPr>
            <a:normAutofit fontScale="90000"/>
          </a:bodyPr>
          <a:lstStyle/>
          <a:p>
            <a:r>
              <a:rPr lang="en-US" dirty="0"/>
              <a:t>Number of Administrators per Student FTE;</a:t>
            </a:r>
            <a:br>
              <a:rPr lang="en-US" dirty="0"/>
            </a:br>
            <a:r>
              <a:rPr lang="en-US" dirty="0"/>
              <a:t>Lower Ratio Means More Admins per Student</a:t>
            </a:r>
            <a:br>
              <a:rPr lang="en-US" dirty="0"/>
            </a:br>
            <a:r>
              <a:rPr lang="en-US" sz="2400" dirty="0"/>
              <a:t>Source: Ohio Board of Education</a:t>
            </a:r>
          </a:p>
        </p:txBody>
      </p:sp>
      <p:sp>
        <p:nvSpPr>
          <p:cNvPr id="3" name="Slide Number Placeholder 2">
            <a:extLst>
              <a:ext uri="{FF2B5EF4-FFF2-40B4-BE49-F238E27FC236}">
                <a16:creationId xmlns:a16="http://schemas.microsoft.com/office/drawing/2014/main" id="{F22B736E-4B15-F548-98AC-92073EDEE35D}"/>
              </a:ext>
            </a:extLst>
          </p:cNvPr>
          <p:cNvSpPr>
            <a:spLocks noGrp="1"/>
          </p:cNvSpPr>
          <p:nvPr>
            <p:ph type="sldNum" sz="quarter" idx="12"/>
          </p:nvPr>
        </p:nvSpPr>
        <p:spPr/>
        <p:txBody>
          <a:bodyPr/>
          <a:lstStyle/>
          <a:p>
            <a:fld id="{3D5E3122-FEE6-3C47-835B-6BB42A140AF9}" type="slidenum">
              <a:rPr lang="en-US" smtClean="0"/>
              <a:pPr/>
              <a:t>37</a:t>
            </a:fld>
            <a:endParaRPr lang="en-US" dirty="0"/>
          </a:p>
        </p:txBody>
      </p:sp>
      <p:pic>
        <p:nvPicPr>
          <p:cNvPr id="5" name="Picture 4">
            <a:extLst>
              <a:ext uri="{FF2B5EF4-FFF2-40B4-BE49-F238E27FC236}">
                <a16:creationId xmlns:a16="http://schemas.microsoft.com/office/drawing/2014/main" id="{024F301C-B132-7F45-B5F6-0340AB7E0C3D}"/>
              </a:ext>
            </a:extLst>
          </p:cNvPr>
          <p:cNvPicPr>
            <a:picLocks noChangeAspect="1"/>
          </p:cNvPicPr>
          <p:nvPr/>
        </p:nvPicPr>
        <p:blipFill>
          <a:blip r:embed="rId2"/>
          <a:stretch>
            <a:fillRect/>
          </a:stretch>
        </p:blipFill>
        <p:spPr>
          <a:xfrm>
            <a:off x="565368" y="1790963"/>
            <a:ext cx="9729514" cy="4565387"/>
          </a:xfrm>
          <a:prstGeom prst="rect">
            <a:avLst/>
          </a:prstGeom>
        </p:spPr>
      </p:pic>
      <p:graphicFrame>
        <p:nvGraphicFramePr>
          <p:cNvPr id="13" name="Table 12">
            <a:extLst>
              <a:ext uri="{FF2B5EF4-FFF2-40B4-BE49-F238E27FC236}">
                <a16:creationId xmlns:a16="http://schemas.microsoft.com/office/drawing/2014/main" id="{3E513149-E640-9D49-B7D6-0ECFC4727856}"/>
              </a:ext>
            </a:extLst>
          </p:cNvPr>
          <p:cNvGraphicFramePr>
            <a:graphicFrameLocks noGrp="1"/>
          </p:cNvGraphicFramePr>
          <p:nvPr>
            <p:extLst>
              <p:ext uri="{D42A27DB-BD31-4B8C-83A1-F6EECF244321}">
                <p14:modId xmlns:p14="http://schemas.microsoft.com/office/powerpoint/2010/main" val="734618331"/>
              </p:ext>
            </p:extLst>
          </p:nvPr>
        </p:nvGraphicFramePr>
        <p:xfrm>
          <a:off x="7418552" y="2604732"/>
          <a:ext cx="4165600" cy="1752600"/>
        </p:xfrm>
        <a:graphic>
          <a:graphicData uri="http://schemas.openxmlformats.org/drawingml/2006/table">
            <a:tbl>
              <a:tblPr/>
              <a:tblGrid>
                <a:gridCol w="2908300">
                  <a:extLst>
                    <a:ext uri="{9D8B030D-6E8A-4147-A177-3AD203B41FA5}">
                      <a16:colId xmlns:a16="http://schemas.microsoft.com/office/drawing/2014/main" val="1484863932"/>
                    </a:ext>
                  </a:extLst>
                </a:gridCol>
                <a:gridCol w="1257300">
                  <a:extLst>
                    <a:ext uri="{9D8B030D-6E8A-4147-A177-3AD203B41FA5}">
                      <a16:colId xmlns:a16="http://schemas.microsoft.com/office/drawing/2014/main" val="3353131595"/>
                    </a:ext>
                  </a:extLst>
                </a:gridCol>
              </a:tblGrid>
              <a:tr h="292100">
                <a:tc>
                  <a:txBody>
                    <a:bodyPr/>
                    <a:lstStyle/>
                    <a:p>
                      <a:pPr algn="l" fontAlgn="b"/>
                      <a:r>
                        <a:rPr lang="en-US" sz="1600" b="1" i="0" u="none" strike="noStrike">
                          <a:solidFill>
                            <a:srgbClr val="000000"/>
                          </a:solidFill>
                          <a:effectLst/>
                          <a:latin typeface="Calibri" panose="020F0502020204030204" pitchFamily="34" charset="0"/>
                        </a:rPr>
                        <a:t>Peer Average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700" b="1" i="0" u="none" strike="noStrike">
                          <a:solidFill>
                            <a:srgbClr val="000000"/>
                          </a:solidFill>
                          <a:effectLst/>
                          <a:latin typeface="Calibri" panose="020F0502020204030204" pitchFamily="34" charset="0"/>
                        </a:rPr>
                        <a:t>12.4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920578234"/>
                  </a:ext>
                </a:extLst>
              </a:tr>
              <a:tr h="304800">
                <a:tc>
                  <a:txBody>
                    <a:bodyPr/>
                    <a:lstStyle/>
                    <a:p>
                      <a:pPr algn="l" fontAlgn="b"/>
                      <a:r>
                        <a:rPr lang="en-US" sz="1600" b="1" i="0" u="none" strike="noStrike">
                          <a:solidFill>
                            <a:srgbClr val="000000"/>
                          </a:solidFill>
                          <a:effectLst/>
                          <a:latin typeface="Calibri" panose="020F0502020204030204" pitchFamily="34" charset="0"/>
                        </a:rPr>
                        <a:t># of WSU Admins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1" i="0" u="none" strike="noStrike">
                          <a:solidFill>
                            <a:srgbClr val="000000"/>
                          </a:solidFill>
                          <a:effectLst/>
                          <a:latin typeface="Calibri" panose="020F0502020204030204" pitchFamily="34" charset="0"/>
                        </a:rPr>
                        <a:t>1,215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600344385"/>
                  </a:ext>
                </a:extLst>
              </a:tr>
              <a:tr h="546100">
                <a:tc>
                  <a:txBody>
                    <a:bodyPr/>
                    <a:lstStyle/>
                    <a:p>
                      <a:pPr algn="l" fontAlgn="b"/>
                      <a:r>
                        <a:rPr lang="en-US" sz="1600" b="1" i="0" u="none" strike="noStrike">
                          <a:solidFill>
                            <a:srgbClr val="000000"/>
                          </a:solidFill>
                          <a:effectLst/>
                          <a:latin typeface="Calibri" panose="020F0502020204030204" pitchFamily="34" charset="0"/>
                        </a:rPr>
                        <a:t># of WSU Admins if WSU had average ratio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1" i="0" u="none" strike="noStrike">
                          <a:solidFill>
                            <a:srgbClr val="000000"/>
                          </a:solidFill>
                          <a:effectLst/>
                          <a:latin typeface="Calibri" panose="020F0502020204030204" pitchFamily="34" charset="0"/>
                        </a:rPr>
                        <a:t>920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703804804"/>
                  </a:ext>
                </a:extLst>
              </a:tr>
              <a:tr h="304800">
                <a:tc>
                  <a:txBody>
                    <a:bodyPr/>
                    <a:lstStyle/>
                    <a:p>
                      <a:pPr algn="l" fontAlgn="b"/>
                      <a:r>
                        <a:rPr lang="en-US" sz="1600" b="1" i="0" u="none" strike="noStrike" dirty="0">
                          <a:solidFill>
                            <a:srgbClr val="FF0000"/>
                          </a:solidFill>
                          <a:effectLst/>
                          <a:latin typeface="Calibri" panose="020F0502020204030204" pitchFamily="34" charset="0"/>
                        </a:rPr>
                        <a:t># of Excess WSU administrators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1" i="0" u="none" strike="noStrike">
                          <a:solidFill>
                            <a:srgbClr val="FF0000"/>
                          </a:solidFill>
                          <a:effectLst/>
                          <a:latin typeface="Calibri" panose="020F0502020204030204" pitchFamily="34" charset="0"/>
                        </a:rPr>
                        <a:t>295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186483890"/>
                  </a:ext>
                </a:extLst>
              </a:tr>
              <a:tr h="304800">
                <a:tc>
                  <a:txBody>
                    <a:bodyPr/>
                    <a:lstStyle/>
                    <a:p>
                      <a:pPr algn="l" fontAlgn="b"/>
                      <a:r>
                        <a:rPr lang="en-US" sz="1600" b="1" i="0" u="none" strike="noStrike" dirty="0">
                          <a:solidFill>
                            <a:srgbClr val="FF0000"/>
                          </a:solidFill>
                          <a:effectLst/>
                          <a:latin typeface="Calibri" panose="020F0502020204030204" pitchFamily="34" charset="0"/>
                        </a:rPr>
                        <a:t>% of Excess Administrators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1" i="0" u="none" strike="noStrike" dirty="0">
                          <a:solidFill>
                            <a:srgbClr val="FF0000"/>
                          </a:solidFill>
                          <a:effectLst/>
                          <a:latin typeface="Calibri" panose="020F0502020204030204" pitchFamily="34" charset="0"/>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68713270"/>
                  </a:ext>
                </a:extLst>
              </a:tr>
            </a:tbl>
          </a:graphicData>
        </a:graphic>
      </p:graphicFrame>
    </p:spTree>
    <p:extLst>
      <p:ext uri="{BB962C8B-B14F-4D97-AF65-F5344CB8AC3E}">
        <p14:creationId xmlns:p14="http://schemas.microsoft.com/office/powerpoint/2010/main" val="37092039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03CEA-74ED-7347-8334-65FA750B162E}"/>
              </a:ext>
            </a:extLst>
          </p:cNvPr>
          <p:cNvSpPr>
            <a:spLocks noGrp="1"/>
          </p:cNvSpPr>
          <p:nvPr>
            <p:ph type="title"/>
          </p:nvPr>
        </p:nvSpPr>
        <p:spPr/>
        <p:txBody>
          <a:bodyPr>
            <a:normAutofit/>
          </a:bodyPr>
          <a:lstStyle/>
          <a:p>
            <a:r>
              <a:rPr lang="en-US" dirty="0"/>
              <a:t>Athletics: Direct Revenues and Expenses</a:t>
            </a:r>
            <a:br>
              <a:rPr lang="en-US" dirty="0"/>
            </a:br>
            <a:r>
              <a:rPr lang="en-US" sz="2300" dirty="0"/>
              <a:t>Sources: USA Today Database and NCAA Management Report</a:t>
            </a:r>
          </a:p>
        </p:txBody>
      </p:sp>
      <p:sp>
        <p:nvSpPr>
          <p:cNvPr id="3" name="Slide Number Placeholder 2">
            <a:extLst>
              <a:ext uri="{FF2B5EF4-FFF2-40B4-BE49-F238E27FC236}">
                <a16:creationId xmlns:a16="http://schemas.microsoft.com/office/drawing/2014/main" id="{2CD94CBF-E011-B44B-8A29-4EB80125E4B3}"/>
              </a:ext>
            </a:extLst>
          </p:cNvPr>
          <p:cNvSpPr>
            <a:spLocks noGrp="1"/>
          </p:cNvSpPr>
          <p:nvPr>
            <p:ph type="sldNum" sz="quarter" idx="12"/>
          </p:nvPr>
        </p:nvSpPr>
        <p:spPr/>
        <p:txBody>
          <a:bodyPr/>
          <a:lstStyle/>
          <a:p>
            <a:fld id="{3D5E3122-FEE6-3C47-835B-6BB42A140AF9}" type="slidenum">
              <a:rPr lang="en-US" smtClean="0"/>
              <a:pPr/>
              <a:t>38</a:t>
            </a:fld>
            <a:endParaRPr lang="en-US" dirty="0"/>
          </a:p>
        </p:txBody>
      </p:sp>
      <p:pic>
        <p:nvPicPr>
          <p:cNvPr id="10" name="Picture 9">
            <a:extLst>
              <a:ext uri="{FF2B5EF4-FFF2-40B4-BE49-F238E27FC236}">
                <a16:creationId xmlns:a16="http://schemas.microsoft.com/office/drawing/2014/main" id="{45B38C5F-86C8-0A48-932A-84ADFDACD034}"/>
              </a:ext>
            </a:extLst>
          </p:cNvPr>
          <p:cNvPicPr>
            <a:picLocks noChangeAspect="1"/>
          </p:cNvPicPr>
          <p:nvPr/>
        </p:nvPicPr>
        <p:blipFill>
          <a:blip r:embed="rId2"/>
          <a:stretch>
            <a:fillRect/>
          </a:stretch>
        </p:blipFill>
        <p:spPr>
          <a:xfrm>
            <a:off x="1227640" y="1701962"/>
            <a:ext cx="7418529" cy="4330128"/>
          </a:xfrm>
          <a:prstGeom prst="rect">
            <a:avLst/>
          </a:prstGeom>
          <a:ln w="38100">
            <a:solidFill>
              <a:schemeClr val="accent1"/>
            </a:solidFill>
          </a:ln>
        </p:spPr>
      </p:pic>
      <p:sp>
        <p:nvSpPr>
          <p:cNvPr id="11" name="TextBox 10">
            <a:extLst>
              <a:ext uri="{FF2B5EF4-FFF2-40B4-BE49-F238E27FC236}">
                <a16:creationId xmlns:a16="http://schemas.microsoft.com/office/drawing/2014/main" id="{4F686AF2-1F06-5742-88DC-13E36154C660}"/>
              </a:ext>
            </a:extLst>
          </p:cNvPr>
          <p:cNvSpPr txBox="1"/>
          <p:nvPr/>
        </p:nvSpPr>
        <p:spPr>
          <a:xfrm>
            <a:off x="8996516" y="2831690"/>
            <a:ext cx="2698955" cy="923330"/>
          </a:xfrm>
          <a:prstGeom prst="rect">
            <a:avLst/>
          </a:prstGeom>
          <a:solidFill>
            <a:srgbClr val="FFFF00"/>
          </a:solidFill>
          <a:ln w="38100">
            <a:solidFill>
              <a:schemeClr val="tx1"/>
            </a:solidFill>
          </a:ln>
        </p:spPr>
        <p:txBody>
          <a:bodyPr wrap="square" rtlCol="0">
            <a:spAutoFit/>
          </a:bodyPr>
          <a:lstStyle/>
          <a:p>
            <a:r>
              <a:rPr lang="en-US" b="1" dirty="0"/>
              <a:t>From 2013 to 2017:</a:t>
            </a:r>
          </a:p>
          <a:p>
            <a:pPr marL="285750" indent="-285750">
              <a:buFont typeface="Arial" panose="020B0604020202020204" pitchFamily="34" charset="0"/>
              <a:buChar char="•"/>
            </a:pPr>
            <a:r>
              <a:rPr lang="en-US" b="1" dirty="0"/>
              <a:t>Revenues </a:t>
            </a:r>
            <a:r>
              <a:rPr lang="en-US" b="1" u="sng" dirty="0"/>
              <a:t>down 4%</a:t>
            </a:r>
          </a:p>
          <a:p>
            <a:pPr marL="285750" indent="-285750">
              <a:buFont typeface="Arial" panose="020B0604020202020204" pitchFamily="34" charset="0"/>
              <a:buChar char="•"/>
            </a:pPr>
            <a:r>
              <a:rPr lang="en-US" b="1" dirty="0"/>
              <a:t>Expenses </a:t>
            </a:r>
            <a:r>
              <a:rPr lang="en-US" b="1" u="sng" dirty="0"/>
              <a:t>up</a:t>
            </a:r>
            <a:r>
              <a:rPr lang="en-US" b="1" dirty="0"/>
              <a:t> 18%</a:t>
            </a:r>
          </a:p>
        </p:txBody>
      </p:sp>
    </p:spTree>
    <p:extLst>
      <p:ext uri="{BB962C8B-B14F-4D97-AF65-F5344CB8AC3E}">
        <p14:creationId xmlns:p14="http://schemas.microsoft.com/office/powerpoint/2010/main" val="24533775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513F4-6229-C746-944E-FB3F0E077071}"/>
              </a:ext>
            </a:extLst>
          </p:cNvPr>
          <p:cNvSpPr>
            <a:spLocks noGrp="1"/>
          </p:cNvSpPr>
          <p:nvPr>
            <p:ph type="title"/>
          </p:nvPr>
        </p:nvSpPr>
        <p:spPr/>
        <p:txBody>
          <a:bodyPr/>
          <a:lstStyle/>
          <a:p>
            <a:r>
              <a:rPr lang="en-US" dirty="0"/>
              <a:t>Athletic Revenues and Expenses Graphically</a:t>
            </a:r>
          </a:p>
        </p:txBody>
      </p:sp>
      <p:sp>
        <p:nvSpPr>
          <p:cNvPr id="3" name="Slide Number Placeholder 2">
            <a:extLst>
              <a:ext uri="{FF2B5EF4-FFF2-40B4-BE49-F238E27FC236}">
                <a16:creationId xmlns:a16="http://schemas.microsoft.com/office/drawing/2014/main" id="{B73F9052-E909-0542-B603-0EBB803B34B6}"/>
              </a:ext>
            </a:extLst>
          </p:cNvPr>
          <p:cNvSpPr>
            <a:spLocks noGrp="1"/>
          </p:cNvSpPr>
          <p:nvPr>
            <p:ph type="sldNum" sz="quarter" idx="12"/>
          </p:nvPr>
        </p:nvSpPr>
        <p:spPr/>
        <p:txBody>
          <a:bodyPr/>
          <a:lstStyle/>
          <a:p>
            <a:fld id="{3D5E3122-FEE6-3C47-835B-6BB42A140AF9}" type="slidenum">
              <a:rPr lang="en-US" smtClean="0"/>
              <a:pPr/>
              <a:t>39</a:t>
            </a:fld>
            <a:endParaRPr lang="en-US" dirty="0"/>
          </a:p>
        </p:txBody>
      </p:sp>
      <p:pic>
        <p:nvPicPr>
          <p:cNvPr id="4" name="Picture 3">
            <a:extLst>
              <a:ext uri="{FF2B5EF4-FFF2-40B4-BE49-F238E27FC236}">
                <a16:creationId xmlns:a16="http://schemas.microsoft.com/office/drawing/2014/main" id="{F41B212B-438E-1145-B61C-E63AB3EFC100}"/>
              </a:ext>
            </a:extLst>
          </p:cNvPr>
          <p:cNvPicPr>
            <a:picLocks noChangeAspect="1"/>
          </p:cNvPicPr>
          <p:nvPr/>
        </p:nvPicPr>
        <p:blipFill>
          <a:blip r:embed="rId2"/>
          <a:stretch>
            <a:fillRect/>
          </a:stretch>
        </p:blipFill>
        <p:spPr>
          <a:xfrm>
            <a:off x="1105583" y="1553599"/>
            <a:ext cx="9770738" cy="4635500"/>
          </a:xfrm>
          <a:prstGeom prst="rect">
            <a:avLst/>
          </a:prstGeom>
        </p:spPr>
      </p:pic>
    </p:spTree>
    <p:extLst>
      <p:ext uri="{BB962C8B-B14F-4D97-AF65-F5344CB8AC3E}">
        <p14:creationId xmlns:p14="http://schemas.microsoft.com/office/powerpoint/2010/main" val="21510329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C8261-BE64-7F4B-A115-26D548E904E1}"/>
              </a:ext>
            </a:extLst>
          </p:cNvPr>
          <p:cNvSpPr>
            <a:spLocks noGrp="1"/>
          </p:cNvSpPr>
          <p:nvPr>
            <p:ph type="title"/>
          </p:nvPr>
        </p:nvSpPr>
        <p:spPr>
          <a:xfrm>
            <a:off x="838200" y="247139"/>
            <a:ext cx="10515600" cy="741003"/>
          </a:xfrm>
        </p:spPr>
        <p:txBody>
          <a:bodyPr/>
          <a:lstStyle/>
          <a:p>
            <a:r>
              <a:rPr lang="en-US" dirty="0"/>
              <a:t>Subsidy in Dollar and Percentage Terms</a:t>
            </a:r>
          </a:p>
        </p:txBody>
      </p:sp>
      <p:sp>
        <p:nvSpPr>
          <p:cNvPr id="3" name="Slide Number Placeholder 2">
            <a:extLst>
              <a:ext uri="{FF2B5EF4-FFF2-40B4-BE49-F238E27FC236}">
                <a16:creationId xmlns:a16="http://schemas.microsoft.com/office/drawing/2014/main" id="{5DFF2780-8994-BF4C-8A6A-EA40BF8C02CB}"/>
              </a:ext>
            </a:extLst>
          </p:cNvPr>
          <p:cNvSpPr>
            <a:spLocks noGrp="1"/>
          </p:cNvSpPr>
          <p:nvPr>
            <p:ph type="sldNum" sz="quarter" idx="12"/>
          </p:nvPr>
        </p:nvSpPr>
        <p:spPr/>
        <p:txBody>
          <a:bodyPr/>
          <a:lstStyle/>
          <a:p>
            <a:fld id="{3D5E3122-FEE6-3C47-835B-6BB42A140AF9}" type="slidenum">
              <a:rPr lang="en-US" smtClean="0"/>
              <a:pPr/>
              <a:t>40</a:t>
            </a:fld>
            <a:endParaRPr lang="en-US" dirty="0"/>
          </a:p>
        </p:txBody>
      </p:sp>
      <p:pic>
        <p:nvPicPr>
          <p:cNvPr id="5" name="Picture 4">
            <a:extLst>
              <a:ext uri="{FF2B5EF4-FFF2-40B4-BE49-F238E27FC236}">
                <a16:creationId xmlns:a16="http://schemas.microsoft.com/office/drawing/2014/main" id="{CE6A1C4C-737F-284A-843E-E1C20AC73660}"/>
              </a:ext>
            </a:extLst>
          </p:cNvPr>
          <p:cNvPicPr>
            <a:picLocks noChangeAspect="1"/>
          </p:cNvPicPr>
          <p:nvPr/>
        </p:nvPicPr>
        <p:blipFill>
          <a:blip r:embed="rId2"/>
          <a:stretch>
            <a:fillRect/>
          </a:stretch>
        </p:blipFill>
        <p:spPr>
          <a:xfrm>
            <a:off x="2197510" y="1248579"/>
            <a:ext cx="7224252" cy="5107772"/>
          </a:xfrm>
          <a:prstGeom prst="rect">
            <a:avLst/>
          </a:prstGeom>
          <a:ln w="38100">
            <a:solidFill>
              <a:srgbClr val="C00000"/>
            </a:solidFill>
          </a:ln>
        </p:spPr>
      </p:pic>
    </p:spTree>
    <p:extLst>
      <p:ext uri="{BB962C8B-B14F-4D97-AF65-F5344CB8AC3E}">
        <p14:creationId xmlns:p14="http://schemas.microsoft.com/office/powerpoint/2010/main" val="21193099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E0453-A50A-3B4F-B24B-C94E256DDDB9}"/>
              </a:ext>
            </a:extLst>
          </p:cNvPr>
          <p:cNvSpPr>
            <a:spLocks noGrp="1"/>
          </p:cNvSpPr>
          <p:nvPr>
            <p:ph type="title"/>
          </p:nvPr>
        </p:nvSpPr>
        <p:spPr/>
        <p:txBody>
          <a:bodyPr/>
          <a:lstStyle/>
          <a:p>
            <a:r>
              <a:rPr lang="en-US" dirty="0"/>
              <a:t>Subsidy of Other Ohio Institutions</a:t>
            </a:r>
          </a:p>
        </p:txBody>
      </p:sp>
      <p:sp>
        <p:nvSpPr>
          <p:cNvPr id="3" name="Slide Number Placeholder 2">
            <a:extLst>
              <a:ext uri="{FF2B5EF4-FFF2-40B4-BE49-F238E27FC236}">
                <a16:creationId xmlns:a16="http://schemas.microsoft.com/office/drawing/2014/main" id="{4415F729-C14C-FC48-B785-D278A706BD24}"/>
              </a:ext>
            </a:extLst>
          </p:cNvPr>
          <p:cNvSpPr>
            <a:spLocks noGrp="1"/>
          </p:cNvSpPr>
          <p:nvPr>
            <p:ph type="sldNum" sz="quarter" idx="12"/>
          </p:nvPr>
        </p:nvSpPr>
        <p:spPr/>
        <p:txBody>
          <a:bodyPr/>
          <a:lstStyle/>
          <a:p>
            <a:fld id="{3D5E3122-FEE6-3C47-835B-6BB42A140AF9}" type="slidenum">
              <a:rPr lang="en-US" smtClean="0"/>
              <a:pPr/>
              <a:t>41</a:t>
            </a:fld>
            <a:endParaRPr lang="en-US" dirty="0"/>
          </a:p>
        </p:txBody>
      </p:sp>
      <p:pic>
        <p:nvPicPr>
          <p:cNvPr id="6" name="Picture 5">
            <a:extLst>
              <a:ext uri="{FF2B5EF4-FFF2-40B4-BE49-F238E27FC236}">
                <a16:creationId xmlns:a16="http://schemas.microsoft.com/office/drawing/2014/main" id="{32DD4276-EA38-5E4D-A22C-7FDF57E4EEAC}"/>
              </a:ext>
            </a:extLst>
          </p:cNvPr>
          <p:cNvPicPr>
            <a:picLocks noChangeAspect="1"/>
          </p:cNvPicPr>
          <p:nvPr/>
        </p:nvPicPr>
        <p:blipFill>
          <a:blip r:embed="rId2"/>
          <a:stretch>
            <a:fillRect/>
          </a:stretch>
        </p:blipFill>
        <p:spPr>
          <a:xfrm>
            <a:off x="2403988" y="1657732"/>
            <a:ext cx="7241458" cy="4384018"/>
          </a:xfrm>
          <a:prstGeom prst="rect">
            <a:avLst/>
          </a:prstGeom>
          <a:ln w="38100">
            <a:solidFill>
              <a:srgbClr val="0070C0"/>
            </a:solidFill>
          </a:ln>
        </p:spPr>
      </p:pic>
    </p:spTree>
    <p:extLst>
      <p:ext uri="{BB962C8B-B14F-4D97-AF65-F5344CB8AC3E}">
        <p14:creationId xmlns:p14="http://schemas.microsoft.com/office/powerpoint/2010/main" val="29379155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E0453-A50A-3B4F-B24B-C94E256DDDB9}"/>
              </a:ext>
            </a:extLst>
          </p:cNvPr>
          <p:cNvSpPr>
            <a:spLocks noGrp="1"/>
          </p:cNvSpPr>
          <p:nvPr>
            <p:ph type="title"/>
          </p:nvPr>
        </p:nvSpPr>
        <p:spPr/>
        <p:txBody>
          <a:bodyPr/>
          <a:lstStyle/>
          <a:p>
            <a:r>
              <a:rPr lang="en-US" dirty="0"/>
              <a:t>Subsidy of Other Horizon League Institutions</a:t>
            </a:r>
          </a:p>
        </p:txBody>
      </p:sp>
      <p:sp>
        <p:nvSpPr>
          <p:cNvPr id="3" name="Slide Number Placeholder 2">
            <a:extLst>
              <a:ext uri="{FF2B5EF4-FFF2-40B4-BE49-F238E27FC236}">
                <a16:creationId xmlns:a16="http://schemas.microsoft.com/office/drawing/2014/main" id="{4415F729-C14C-FC48-B785-D278A706BD24}"/>
              </a:ext>
            </a:extLst>
          </p:cNvPr>
          <p:cNvSpPr>
            <a:spLocks noGrp="1"/>
          </p:cNvSpPr>
          <p:nvPr>
            <p:ph type="sldNum" sz="quarter" idx="12"/>
          </p:nvPr>
        </p:nvSpPr>
        <p:spPr/>
        <p:txBody>
          <a:bodyPr/>
          <a:lstStyle/>
          <a:p>
            <a:fld id="{3D5E3122-FEE6-3C47-835B-6BB42A140AF9}" type="slidenum">
              <a:rPr lang="en-US" smtClean="0"/>
              <a:pPr/>
              <a:t>42</a:t>
            </a:fld>
            <a:endParaRPr lang="en-US" dirty="0"/>
          </a:p>
        </p:txBody>
      </p:sp>
      <p:pic>
        <p:nvPicPr>
          <p:cNvPr id="4" name="Picture 3">
            <a:extLst>
              <a:ext uri="{FF2B5EF4-FFF2-40B4-BE49-F238E27FC236}">
                <a16:creationId xmlns:a16="http://schemas.microsoft.com/office/drawing/2014/main" id="{52C5CF3C-F5B7-7C47-BE57-3C6D959F45A4}"/>
              </a:ext>
            </a:extLst>
          </p:cNvPr>
          <p:cNvPicPr>
            <a:picLocks noChangeAspect="1"/>
          </p:cNvPicPr>
          <p:nvPr/>
        </p:nvPicPr>
        <p:blipFill>
          <a:blip r:embed="rId2"/>
          <a:stretch>
            <a:fillRect/>
          </a:stretch>
        </p:blipFill>
        <p:spPr>
          <a:xfrm>
            <a:off x="1955395" y="1843548"/>
            <a:ext cx="7601560" cy="3944593"/>
          </a:xfrm>
          <a:prstGeom prst="rect">
            <a:avLst/>
          </a:prstGeom>
          <a:ln w="38100">
            <a:solidFill>
              <a:schemeClr val="accent2">
                <a:lumMod val="75000"/>
              </a:schemeClr>
            </a:solidFill>
          </a:ln>
        </p:spPr>
      </p:pic>
    </p:spTree>
    <p:extLst>
      <p:ext uri="{BB962C8B-B14F-4D97-AF65-F5344CB8AC3E}">
        <p14:creationId xmlns:p14="http://schemas.microsoft.com/office/powerpoint/2010/main" val="17252621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91AF8-12FD-E142-92E1-7F81A47B1464}"/>
              </a:ext>
            </a:extLst>
          </p:cNvPr>
          <p:cNvSpPr>
            <a:spLocks noGrp="1"/>
          </p:cNvSpPr>
          <p:nvPr>
            <p:ph type="title"/>
          </p:nvPr>
        </p:nvSpPr>
        <p:spPr/>
        <p:txBody>
          <a:bodyPr/>
          <a:lstStyle/>
          <a:p>
            <a:r>
              <a:rPr lang="en-US" dirty="0"/>
              <a:t>WSU Athletic Revenues and Athletic Subsidy</a:t>
            </a:r>
          </a:p>
        </p:txBody>
      </p:sp>
      <p:sp>
        <p:nvSpPr>
          <p:cNvPr id="3" name="Slide Number Placeholder 2">
            <a:extLst>
              <a:ext uri="{FF2B5EF4-FFF2-40B4-BE49-F238E27FC236}">
                <a16:creationId xmlns:a16="http://schemas.microsoft.com/office/drawing/2014/main" id="{B01B38AF-EEF9-3243-958D-1AA01AFC8802}"/>
              </a:ext>
            </a:extLst>
          </p:cNvPr>
          <p:cNvSpPr>
            <a:spLocks noGrp="1"/>
          </p:cNvSpPr>
          <p:nvPr>
            <p:ph type="sldNum" sz="quarter" idx="12"/>
          </p:nvPr>
        </p:nvSpPr>
        <p:spPr/>
        <p:txBody>
          <a:bodyPr/>
          <a:lstStyle/>
          <a:p>
            <a:fld id="{3D5E3122-FEE6-3C47-835B-6BB42A140AF9}" type="slidenum">
              <a:rPr lang="en-US" smtClean="0"/>
              <a:pPr/>
              <a:t>43</a:t>
            </a:fld>
            <a:endParaRPr lang="en-US" dirty="0"/>
          </a:p>
        </p:txBody>
      </p:sp>
      <p:pic>
        <p:nvPicPr>
          <p:cNvPr id="4" name="Picture 3">
            <a:extLst>
              <a:ext uri="{FF2B5EF4-FFF2-40B4-BE49-F238E27FC236}">
                <a16:creationId xmlns:a16="http://schemas.microsoft.com/office/drawing/2014/main" id="{918BCD95-49AA-A94F-A11B-76E6E526B4FA}"/>
              </a:ext>
            </a:extLst>
          </p:cNvPr>
          <p:cNvPicPr>
            <a:picLocks noChangeAspect="1"/>
          </p:cNvPicPr>
          <p:nvPr/>
        </p:nvPicPr>
        <p:blipFill>
          <a:blip r:embed="rId2"/>
          <a:stretch>
            <a:fillRect/>
          </a:stretch>
        </p:blipFill>
        <p:spPr>
          <a:xfrm>
            <a:off x="958645" y="1584853"/>
            <a:ext cx="10395155" cy="4603300"/>
          </a:xfrm>
          <a:prstGeom prst="rect">
            <a:avLst/>
          </a:prstGeom>
        </p:spPr>
      </p:pic>
    </p:spTree>
    <p:extLst>
      <p:ext uri="{BB962C8B-B14F-4D97-AF65-F5344CB8AC3E}">
        <p14:creationId xmlns:p14="http://schemas.microsoft.com/office/powerpoint/2010/main" val="35564613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EC56B-C3D9-8340-A6B7-2DA3ED67F819}"/>
              </a:ext>
            </a:extLst>
          </p:cNvPr>
          <p:cNvSpPr>
            <a:spLocks noGrp="1"/>
          </p:cNvSpPr>
          <p:nvPr>
            <p:ph type="title"/>
          </p:nvPr>
        </p:nvSpPr>
        <p:spPr/>
        <p:txBody>
          <a:bodyPr/>
          <a:lstStyle/>
          <a:p>
            <a:r>
              <a:rPr lang="en-US" dirty="0"/>
              <a:t>Individual Athletic Expenses</a:t>
            </a:r>
          </a:p>
        </p:txBody>
      </p:sp>
      <p:sp>
        <p:nvSpPr>
          <p:cNvPr id="3" name="Slide Number Placeholder 2">
            <a:extLst>
              <a:ext uri="{FF2B5EF4-FFF2-40B4-BE49-F238E27FC236}">
                <a16:creationId xmlns:a16="http://schemas.microsoft.com/office/drawing/2014/main" id="{F0C020B8-58C9-A04F-A4E2-CD1219B36D2D}"/>
              </a:ext>
            </a:extLst>
          </p:cNvPr>
          <p:cNvSpPr>
            <a:spLocks noGrp="1"/>
          </p:cNvSpPr>
          <p:nvPr>
            <p:ph type="sldNum" sz="quarter" idx="12"/>
          </p:nvPr>
        </p:nvSpPr>
        <p:spPr/>
        <p:txBody>
          <a:bodyPr/>
          <a:lstStyle/>
          <a:p>
            <a:fld id="{3D5E3122-FEE6-3C47-835B-6BB42A140AF9}" type="slidenum">
              <a:rPr lang="en-US" smtClean="0"/>
              <a:pPr/>
              <a:t>44</a:t>
            </a:fld>
            <a:endParaRPr lang="en-US" dirty="0"/>
          </a:p>
        </p:txBody>
      </p:sp>
      <p:pic>
        <p:nvPicPr>
          <p:cNvPr id="4" name="Picture 3">
            <a:extLst>
              <a:ext uri="{FF2B5EF4-FFF2-40B4-BE49-F238E27FC236}">
                <a16:creationId xmlns:a16="http://schemas.microsoft.com/office/drawing/2014/main" id="{CCD578F0-2022-264C-9660-6A553688FEEA}"/>
              </a:ext>
            </a:extLst>
          </p:cNvPr>
          <p:cNvPicPr>
            <a:picLocks noChangeAspect="1"/>
          </p:cNvPicPr>
          <p:nvPr/>
        </p:nvPicPr>
        <p:blipFill>
          <a:blip r:embed="rId2"/>
          <a:stretch>
            <a:fillRect/>
          </a:stretch>
        </p:blipFill>
        <p:spPr>
          <a:xfrm>
            <a:off x="1756699" y="1688077"/>
            <a:ext cx="8678602" cy="4668273"/>
          </a:xfrm>
          <a:prstGeom prst="rect">
            <a:avLst/>
          </a:prstGeom>
          <a:ln w="57150">
            <a:solidFill>
              <a:schemeClr val="accent2">
                <a:lumMod val="75000"/>
              </a:schemeClr>
            </a:solidFill>
          </a:ln>
        </p:spPr>
      </p:pic>
    </p:spTree>
    <p:extLst>
      <p:ext uri="{BB962C8B-B14F-4D97-AF65-F5344CB8AC3E}">
        <p14:creationId xmlns:p14="http://schemas.microsoft.com/office/powerpoint/2010/main" val="37558214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D59CA-AE31-C241-A2C9-3B56B9FD630D}"/>
              </a:ext>
            </a:extLst>
          </p:cNvPr>
          <p:cNvSpPr>
            <a:spLocks noGrp="1"/>
          </p:cNvSpPr>
          <p:nvPr>
            <p:ph type="title"/>
          </p:nvPr>
        </p:nvSpPr>
        <p:spPr/>
        <p:txBody>
          <a:bodyPr>
            <a:normAutofit fontScale="90000"/>
          </a:bodyPr>
          <a:lstStyle/>
          <a:p>
            <a:r>
              <a:rPr lang="en-US" dirty="0"/>
              <a:t>Academics vs. Athletics: Change in Coaches Salaries vs. Academic Salaries</a:t>
            </a:r>
          </a:p>
        </p:txBody>
      </p:sp>
      <p:sp>
        <p:nvSpPr>
          <p:cNvPr id="3" name="Slide Number Placeholder 2">
            <a:extLst>
              <a:ext uri="{FF2B5EF4-FFF2-40B4-BE49-F238E27FC236}">
                <a16:creationId xmlns:a16="http://schemas.microsoft.com/office/drawing/2014/main" id="{AE9978ED-EF17-A84E-84B1-325D2C136B2C}"/>
              </a:ext>
            </a:extLst>
          </p:cNvPr>
          <p:cNvSpPr>
            <a:spLocks noGrp="1"/>
          </p:cNvSpPr>
          <p:nvPr>
            <p:ph type="sldNum" sz="quarter" idx="12"/>
          </p:nvPr>
        </p:nvSpPr>
        <p:spPr/>
        <p:txBody>
          <a:bodyPr/>
          <a:lstStyle/>
          <a:p>
            <a:fld id="{3D5E3122-FEE6-3C47-835B-6BB42A140AF9}" type="slidenum">
              <a:rPr lang="en-US" smtClean="0"/>
              <a:pPr/>
              <a:t>45</a:t>
            </a:fld>
            <a:endParaRPr lang="en-US" dirty="0"/>
          </a:p>
        </p:txBody>
      </p:sp>
      <p:pic>
        <p:nvPicPr>
          <p:cNvPr id="4" name="Picture 3">
            <a:extLst>
              <a:ext uri="{FF2B5EF4-FFF2-40B4-BE49-F238E27FC236}">
                <a16:creationId xmlns:a16="http://schemas.microsoft.com/office/drawing/2014/main" id="{385F5EE9-CB4E-F647-9D06-442F82AB4647}"/>
              </a:ext>
            </a:extLst>
          </p:cNvPr>
          <p:cNvPicPr>
            <a:picLocks noChangeAspect="1"/>
          </p:cNvPicPr>
          <p:nvPr/>
        </p:nvPicPr>
        <p:blipFill>
          <a:blip r:embed="rId2"/>
          <a:stretch>
            <a:fillRect/>
          </a:stretch>
        </p:blipFill>
        <p:spPr>
          <a:xfrm>
            <a:off x="1450054" y="1761407"/>
            <a:ext cx="9139288" cy="4489161"/>
          </a:xfrm>
          <a:prstGeom prst="rect">
            <a:avLst/>
          </a:prstGeom>
        </p:spPr>
      </p:pic>
    </p:spTree>
    <p:extLst>
      <p:ext uri="{BB962C8B-B14F-4D97-AF65-F5344CB8AC3E}">
        <p14:creationId xmlns:p14="http://schemas.microsoft.com/office/powerpoint/2010/main" val="31840711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C73A1-26AF-6A44-86E4-A5DA13C19371}"/>
              </a:ext>
            </a:extLst>
          </p:cNvPr>
          <p:cNvSpPr>
            <a:spLocks noGrp="1"/>
          </p:cNvSpPr>
          <p:nvPr>
            <p:ph type="title"/>
          </p:nvPr>
        </p:nvSpPr>
        <p:spPr/>
        <p:txBody>
          <a:bodyPr>
            <a:normAutofit fontScale="90000"/>
          </a:bodyPr>
          <a:lstStyle/>
          <a:p>
            <a:r>
              <a:rPr lang="en-US" dirty="0"/>
              <a:t>Other Athletic Issues</a:t>
            </a:r>
            <a:br>
              <a:rPr lang="en-US" dirty="0"/>
            </a:br>
            <a:r>
              <a:rPr lang="en-US" dirty="0"/>
              <a:t>Source: Wright State Current Funds Budget, Fiscal Year 2018</a:t>
            </a:r>
          </a:p>
        </p:txBody>
      </p:sp>
      <p:sp>
        <p:nvSpPr>
          <p:cNvPr id="4" name="Content Placeholder 3">
            <a:extLst>
              <a:ext uri="{FF2B5EF4-FFF2-40B4-BE49-F238E27FC236}">
                <a16:creationId xmlns:a16="http://schemas.microsoft.com/office/drawing/2014/main" id="{22EC2062-73F0-CE48-BB97-8CF2A296174B}"/>
              </a:ext>
            </a:extLst>
          </p:cNvPr>
          <p:cNvSpPr>
            <a:spLocks noGrp="1"/>
          </p:cNvSpPr>
          <p:nvPr>
            <p:ph idx="1"/>
          </p:nvPr>
        </p:nvSpPr>
        <p:spPr/>
        <p:txBody>
          <a:bodyPr>
            <a:normAutofit/>
          </a:bodyPr>
          <a:lstStyle/>
          <a:p>
            <a:r>
              <a:rPr lang="en-US" sz="2800" dirty="0"/>
              <a:t>The athletic department spends over its budget in recent years, which is in addition to the subsidy</a:t>
            </a:r>
          </a:p>
          <a:p>
            <a:r>
              <a:rPr lang="en-US" sz="2800" dirty="0"/>
              <a:t>For 2018, athletics is budgeted to have a subsidy fro E&amp;G of $10.2 million</a:t>
            </a:r>
          </a:p>
          <a:p>
            <a:r>
              <a:rPr lang="en-US" sz="2800" dirty="0"/>
              <a:t>The </a:t>
            </a:r>
            <a:r>
              <a:rPr lang="en-US" sz="2800" dirty="0" err="1"/>
              <a:t>Nutter</a:t>
            </a:r>
            <a:r>
              <a:rPr lang="en-US" sz="2800" dirty="0"/>
              <a:t> Center is budgeted to have a subsidy of $875,55. This is an additional subsidy from academics to athletics</a:t>
            </a:r>
          </a:p>
          <a:p>
            <a:r>
              <a:rPr lang="en-US" sz="2800" dirty="0">
                <a:solidFill>
                  <a:srgbClr val="FF0000"/>
                </a:solidFill>
              </a:rPr>
              <a:t>In total auxiliaries need $13.8 million of support from academics.  Auxiliaries are designed to be self-supporting, but they are not. This is mostly due to the fact that athletics generates very little revenue</a:t>
            </a:r>
          </a:p>
          <a:p>
            <a:endParaRPr lang="en-US" sz="2800" dirty="0">
              <a:solidFill>
                <a:srgbClr val="FF0000"/>
              </a:solidFill>
            </a:endParaRPr>
          </a:p>
          <a:p>
            <a:endParaRPr lang="en-US" dirty="0"/>
          </a:p>
        </p:txBody>
      </p:sp>
      <p:sp>
        <p:nvSpPr>
          <p:cNvPr id="3" name="Slide Number Placeholder 2">
            <a:extLst>
              <a:ext uri="{FF2B5EF4-FFF2-40B4-BE49-F238E27FC236}">
                <a16:creationId xmlns:a16="http://schemas.microsoft.com/office/drawing/2014/main" id="{6EE3A187-7DF0-2746-B77A-ACB8839E3EEB}"/>
              </a:ext>
            </a:extLst>
          </p:cNvPr>
          <p:cNvSpPr>
            <a:spLocks noGrp="1"/>
          </p:cNvSpPr>
          <p:nvPr>
            <p:ph type="sldNum" sz="quarter" idx="12"/>
          </p:nvPr>
        </p:nvSpPr>
        <p:spPr/>
        <p:txBody>
          <a:bodyPr/>
          <a:lstStyle/>
          <a:p>
            <a:fld id="{3D5E3122-FEE6-3C47-835B-6BB42A140AF9}" type="slidenum">
              <a:rPr lang="en-US" smtClean="0"/>
              <a:pPr/>
              <a:t>46</a:t>
            </a:fld>
            <a:endParaRPr lang="en-US" dirty="0"/>
          </a:p>
        </p:txBody>
      </p:sp>
    </p:spTree>
    <p:extLst>
      <p:ext uri="{BB962C8B-B14F-4D97-AF65-F5344CB8AC3E}">
        <p14:creationId xmlns:p14="http://schemas.microsoft.com/office/powerpoint/2010/main" val="7828674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D8AC7E4-AD7B-114B-8E6D-47D147549806}"/>
              </a:ext>
            </a:extLst>
          </p:cNvPr>
          <p:cNvSpPr>
            <a:spLocks noGrp="1"/>
          </p:cNvSpPr>
          <p:nvPr>
            <p:ph type="sldNum" sz="quarter" idx="12"/>
          </p:nvPr>
        </p:nvSpPr>
        <p:spPr/>
        <p:txBody>
          <a:bodyPr/>
          <a:lstStyle/>
          <a:p>
            <a:fld id="{3D5E3122-FEE6-3C47-835B-6BB42A140AF9}" type="slidenum">
              <a:rPr lang="en-US" smtClean="0"/>
              <a:pPr/>
              <a:t>47</a:t>
            </a:fld>
            <a:endParaRPr lang="en-US" dirty="0"/>
          </a:p>
        </p:txBody>
      </p:sp>
      <p:sp>
        <p:nvSpPr>
          <p:cNvPr id="4" name="TextBox 3">
            <a:extLst>
              <a:ext uri="{FF2B5EF4-FFF2-40B4-BE49-F238E27FC236}">
                <a16:creationId xmlns:a16="http://schemas.microsoft.com/office/drawing/2014/main" id="{E676BE41-A6D7-6042-884F-767DE94CCBAD}"/>
              </a:ext>
            </a:extLst>
          </p:cNvPr>
          <p:cNvSpPr txBox="1"/>
          <p:nvPr/>
        </p:nvSpPr>
        <p:spPr>
          <a:xfrm>
            <a:off x="2890684" y="1533831"/>
            <a:ext cx="6103374" cy="3323987"/>
          </a:xfrm>
          <a:prstGeom prst="rect">
            <a:avLst/>
          </a:prstGeom>
          <a:solidFill>
            <a:srgbClr val="FFECF3"/>
          </a:solidFill>
          <a:ln w="28575">
            <a:solidFill>
              <a:srgbClr val="FF0000"/>
            </a:solidFill>
          </a:ln>
        </p:spPr>
        <p:txBody>
          <a:bodyPr wrap="square" rtlCol="0">
            <a:spAutoFit/>
          </a:bodyPr>
          <a:lstStyle/>
          <a:p>
            <a:pPr algn="ctr"/>
            <a:r>
              <a:rPr lang="en-US" sz="4800" b="1" dirty="0"/>
              <a:t>5. </a:t>
            </a:r>
          </a:p>
          <a:p>
            <a:pPr algn="ctr"/>
            <a:r>
              <a:rPr lang="en-US" sz="4800" b="1" dirty="0"/>
              <a:t>Faculty Salaries Under the Administration Proposal</a:t>
            </a:r>
          </a:p>
          <a:p>
            <a:endParaRPr lang="en-US" dirty="0"/>
          </a:p>
        </p:txBody>
      </p:sp>
    </p:spTree>
    <p:extLst>
      <p:ext uri="{BB962C8B-B14F-4D97-AF65-F5344CB8AC3E}">
        <p14:creationId xmlns:p14="http://schemas.microsoft.com/office/powerpoint/2010/main" val="40587078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9FB8E7-C80C-FE48-A53D-9519FFEA3066}"/>
              </a:ext>
            </a:extLst>
          </p:cNvPr>
          <p:cNvSpPr>
            <a:spLocks noGrp="1"/>
          </p:cNvSpPr>
          <p:nvPr>
            <p:ph type="title"/>
          </p:nvPr>
        </p:nvSpPr>
        <p:spPr/>
        <p:txBody>
          <a:bodyPr/>
          <a:lstStyle/>
          <a:p>
            <a:r>
              <a:rPr lang="en-US" dirty="0"/>
              <a:t>WSU Faculty Salaries and Annual Percentage Changes</a:t>
            </a:r>
          </a:p>
        </p:txBody>
      </p:sp>
      <p:sp>
        <p:nvSpPr>
          <p:cNvPr id="3" name="Slide Number Placeholder 2">
            <a:extLst>
              <a:ext uri="{FF2B5EF4-FFF2-40B4-BE49-F238E27FC236}">
                <a16:creationId xmlns:a16="http://schemas.microsoft.com/office/drawing/2014/main" id="{DF94683C-519C-974B-905B-0470BF2C28E2}"/>
              </a:ext>
            </a:extLst>
          </p:cNvPr>
          <p:cNvSpPr>
            <a:spLocks noGrp="1"/>
          </p:cNvSpPr>
          <p:nvPr>
            <p:ph type="sldNum" sz="quarter" idx="12"/>
          </p:nvPr>
        </p:nvSpPr>
        <p:spPr/>
        <p:txBody>
          <a:bodyPr/>
          <a:lstStyle/>
          <a:p>
            <a:fld id="{3D5E3122-FEE6-3C47-835B-6BB42A140AF9}" type="slidenum">
              <a:rPr lang="en-US" smtClean="0"/>
              <a:pPr/>
              <a:t>48</a:t>
            </a:fld>
            <a:endParaRPr lang="en-US" dirty="0"/>
          </a:p>
        </p:txBody>
      </p:sp>
      <p:pic>
        <p:nvPicPr>
          <p:cNvPr id="12" name="Picture 11">
            <a:extLst>
              <a:ext uri="{FF2B5EF4-FFF2-40B4-BE49-F238E27FC236}">
                <a16:creationId xmlns:a16="http://schemas.microsoft.com/office/drawing/2014/main" id="{F6D5E8AF-3775-6E41-A52D-7AC0F41D0D8A}"/>
              </a:ext>
            </a:extLst>
          </p:cNvPr>
          <p:cNvPicPr>
            <a:picLocks noChangeAspect="1"/>
          </p:cNvPicPr>
          <p:nvPr/>
        </p:nvPicPr>
        <p:blipFill>
          <a:blip r:embed="rId2"/>
          <a:stretch>
            <a:fillRect/>
          </a:stretch>
        </p:blipFill>
        <p:spPr>
          <a:xfrm>
            <a:off x="849760" y="1736657"/>
            <a:ext cx="10504040" cy="4269384"/>
          </a:xfrm>
          <a:prstGeom prst="rect">
            <a:avLst/>
          </a:prstGeom>
        </p:spPr>
      </p:pic>
    </p:spTree>
    <p:extLst>
      <p:ext uri="{BB962C8B-B14F-4D97-AF65-F5344CB8AC3E}">
        <p14:creationId xmlns:p14="http://schemas.microsoft.com/office/powerpoint/2010/main" val="744205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3A729-F605-C941-BFF6-DD728F73E1B7}"/>
              </a:ext>
            </a:extLst>
          </p:cNvPr>
          <p:cNvSpPr>
            <a:spLocks noGrp="1"/>
          </p:cNvSpPr>
          <p:nvPr>
            <p:ph type="title"/>
          </p:nvPr>
        </p:nvSpPr>
        <p:spPr/>
        <p:txBody>
          <a:bodyPr/>
          <a:lstStyle/>
          <a:p>
            <a:r>
              <a:rPr lang="en-US" dirty="0"/>
              <a:t>Long-Term Percentage Changes in Faculty Salaries</a:t>
            </a:r>
          </a:p>
        </p:txBody>
      </p:sp>
      <p:sp>
        <p:nvSpPr>
          <p:cNvPr id="3" name="Slide Number Placeholder 2">
            <a:extLst>
              <a:ext uri="{FF2B5EF4-FFF2-40B4-BE49-F238E27FC236}">
                <a16:creationId xmlns:a16="http://schemas.microsoft.com/office/drawing/2014/main" id="{DFECE8E0-B9D8-FB4D-B724-9348F9855FC8}"/>
              </a:ext>
            </a:extLst>
          </p:cNvPr>
          <p:cNvSpPr>
            <a:spLocks noGrp="1"/>
          </p:cNvSpPr>
          <p:nvPr>
            <p:ph type="sldNum" sz="quarter" idx="12"/>
          </p:nvPr>
        </p:nvSpPr>
        <p:spPr/>
        <p:txBody>
          <a:bodyPr/>
          <a:lstStyle/>
          <a:p>
            <a:fld id="{3D5E3122-FEE6-3C47-835B-6BB42A140AF9}" type="slidenum">
              <a:rPr lang="en-US" smtClean="0"/>
              <a:pPr/>
              <a:t>49</a:t>
            </a:fld>
            <a:endParaRPr lang="en-US" dirty="0"/>
          </a:p>
        </p:txBody>
      </p:sp>
      <p:pic>
        <p:nvPicPr>
          <p:cNvPr id="5" name="Picture 4">
            <a:extLst>
              <a:ext uri="{FF2B5EF4-FFF2-40B4-BE49-F238E27FC236}">
                <a16:creationId xmlns:a16="http://schemas.microsoft.com/office/drawing/2014/main" id="{95AD8C11-3E55-8643-8D85-63D2387237E1}"/>
              </a:ext>
            </a:extLst>
          </p:cNvPr>
          <p:cNvPicPr>
            <a:picLocks noChangeAspect="1"/>
          </p:cNvPicPr>
          <p:nvPr/>
        </p:nvPicPr>
        <p:blipFill>
          <a:blip r:embed="rId2"/>
          <a:stretch>
            <a:fillRect/>
          </a:stretch>
        </p:blipFill>
        <p:spPr>
          <a:xfrm>
            <a:off x="1046549" y="1695449"/>
            <a:ext cx="10254111" cy="4214284"/>
          </a:xfrm>
          <a:prstGeom prst="rect">
            <a:avLst/>
          </a:prstGeom>
        </p:spPr>
      </p:pic>
    </p:spTree>
    <p:extLst>
      <p:ext uri="{BB962C8B-B14F-4D97-AF65-F5344CB8AC3E}">
        <p14:creationId xmlns:p14="http://schemas.microsoft.com/office/powerpoint/2010/main" val="16465131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F7DF8-AF5A-8548-945C-776CAEFC85A8}"/>
              </a:ext>
            </a:extLst>
          </p:cNvPr>
          <p:cNvSpPr>
            <a:spLocks noGrp="1"/>
          </p:cNvSpPr>
          <p:nvPr>
            <p:ph type="title"/>
          </p:nvPr>
        </p:nvSpPr>
        <p:spPr/>
        <p:txBody>
          <a:bodyPr>
            <a:normAutofit fontScale="90000"/>
          </a:bodyPr>
          <a:lstStyle/>
          <a:p>
            <a:r>
              <a:rPr lang="en-US" dirty="0"/>
              <a:t>Average Salary Increases for Ohio Institutions, 2018 to 2020</a:t>
            </a:r>
            <a:br>
              <a:rPr lang="en-US" dirty="0"/>
            </a:br>
            <a:r>
              <a:rPr lang="en-US" sz="2300" dirty="0"/>
              <a:t>Source: Collective Bargaining Agreements</a:t>
            </a:r>
          </a:p>
        </p:txBody>
      </p:sp>
      <p:sp>
        <p:nvSpPr>
          <p:cNvPr id="3" name="Slide Number Placeholder 2">
            <a:extLst>
              <a:ext uri="{FF2B5EF4-FFF2-40B4-BE49-F238E27FC236}">
                <a16:creationId xmlns:a16="http://schemas.microsoft.com/office/drawing/2014/main" id="{8CB5B2CB-ADF6-5247-8D74-7A2D39217079}"/>
              </a:ext>
            </a:extLst>
          </p:cNvPr>
          <p:cNvSpPr>
            <a:spLocks noGrp="1"/>
          </p:cNvSpPr>
          <p:nvPr>
            <p:ph type="sldNum" sz="quarter" idx="12"/>
          </p:nvPr>
        </p:nvSpPr>
        <p:spPr/>
        <p:txBody>
          <a:bodyPr/>
          <a:lstStyle/>
          <a:p>
            <a:fld id="{3D5E3122-FEE6-3C47-835B-6BB42A140AF9}" type="slidenum">
              <a:rPr lang="en-US" smtClean="0"/>
              <a:pPr/>
              <a:t>50</a:t>
            </a:fld>
            <a:endParaRPr lang="en-US" dirty="0"/>
          </a:p>
        </p:txBody>
      </p:sp>
      <p:graphicFrame>
        <p:nvGraphicFramePr>
          <p:cNvPr id="5" name="Table 4">
            <a:extLst>
              <a:ext uri="{FF2B5EF4-FFF2-40B4-BE49-F238E27FC236}">
                <a16:creationId xmlns:a16="http://schemas.microsoft.com/office/drawing/2014/main" id="{63F28696-0DFF-D34C-8C9B-896F4557D163}"/>
              </a:ext>
            </a:extLst>
          </p:cNvPr>
          <p:cNvGraphicFramePr>
            <a:graphicFrameLocks noGrp="1"/>
          </p:cNvGraphicFramePr>
          <p:nvPr>
            <p:extLst>
              <p:ext uri="{D42A27DB-BD31-4B8C-83A1-F6EECF244321}">
                <p14:modId xmlns:p14="http://schemas.microsoft.com/office/powerpoint/2010/main" val="2653436676"/>
              </p:ext>
            </p:extLst>
          </p:nvPr>
        </p:nvGraphicFramePr>
        <p:xfrm>
          <a:off x="2387600" y="1794933"/>
          <a:ext cx="8009467" cy="4400550"/>
        </p:xfrm>
        <a:graphic>
          <a:graphicData uri="http://schemas.openxmlformats.org/drawingml/2006/table">
            <a:tbl>
              <a:tblPr/>
              <a:tblGrid>
                <a:gridCol w="2635504">
                  <a:extLst>
                    <a:ext uri="{9D8B030D-6E8A-4147-A177-3AD203B41FA5}">
                      <a16:colId xmlns:a16="http://schemas.microsoft.com/office/drawing/2014/main" val="728571150"/>
                    </a:ext>
                  </a:extLst>
                </a:gridCol>
                <a:gridCol w="1791321">
                  <a:extLst>
                    <a:ext uri="{9D8B030D-6E8A-4147-A177-3AD203B41FA5}">
                      <a16:colId xmlns:a16="http://schemas.microsoft.com/office/drawing/2014/main" val="902933261"/>
                    </a:ext>
                  </a:extLst>
                </a:gridCol>
                <a:gridCol w="1791321">
                  <a:extLst>
                    <a:ext uri="{9D8B030D-6E8A-4147-A177-3AD203B41FA5}">
                      <a16:colId xmlns:a16="http://schemas.microsoft.com/office/drawing/2014/main" val="3624081395"/>
                    </a:ext>
                  </a:extLst>
                </a:gridCol>
                <a:gridCol w="1791321">
                  <a:extLst>
                    <a:ext uri="{9D8B030D-6E8A-4147-A177-3AD203B41FA5}">
                      <a16:colId xmlns:a16="http://schemas.microsoft.com/office/drawing/2014/main" val="1580285202"/>
                    </a:ext>
                  </a:extLst>
                </a:gridCol>
              </a:tblGrid>
              <a:tr h="280610">
                <a:tc>
                  <a:txBody>
                    <a:bodyPr/>
                    <a:lstStyle/>
                    <a:p>
                      <a:pPr algn="l" fontAlgn="b"/>
                      <a:r>
                        <a:rPr lang="en-US" sz="20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2000" b="1" i="0" u="none" strike="noStrike">
                          <a:solidFill>
                            <a:srgbClr val="000000"/>
                          </a:solidFill>
                          <a:effectLst/>
                          <a:latin typeface="Calibri" panose="020F0502020204030204" pitchFamily="34" charset="0"/>
                        </a:rPr>
                        <a:t>2019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2000" b="1" i="0" u="none" strike="noStrike">
                          <a:solidFill>
                            <a:srgbClr val="000000"/>
                          </a:solidFill>
                          <a:effectLst/>
                          <a:latin typeface="Calibri" panose="020F0502020204030204" pitchFamily="34" charset="0"/>
                        </a:rPr>
                        <a:t>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447612173"/>
                  </a:ext>
                </a:extLst>
              </a:tr>
              <a:tr h="280610">
                <a:tc>
                  <a:txBody>
                    <a:bodyPr/>
                    <a:lstStyle/>
                    <a:p>
                      <a:pPr algn="l" fontAlgn="b"/>
                      <a:r>
                        <a:rPr lang="en-US" sz="2000" b="1" i="0" u="none" strike="noStrike" dirty="0">
                          <a:solidFill>
                            <a:srgbClr val="000000"/>
                          </a:solidFill>
                          <a:effectLst/>
                          <a:latin typeface="Calibri" panose="020F0502020204030204" pitchFamily="34" charset="0"/>
                        </a:rPr>
                        <a:t>Bowling Green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9804679"/>
                  </a:ext>
                </a:extLst>
              </a:tr>
              <a:tr h="280610">
                <a:tc>
                  <a:txBody>
                    <a:bodyPr/>
                    <a:lstStyle/>
                    <a:p>
                      <a:pPr algn="l" fontAlgn="b"/>
                      <a:r>
                        <a:rPr lang="en-US" sz="2000" b="1" i="0" u="none" strike="noStrike">
                          <a:solidFill>
                            <a:srgbClr val="000000"/>
                          </a:solidFill>
                          <a:effectLst/>
                          <a:latin typeface="Calibri" panose="020F0502020204030204" pitchFamily="34" charset="0"/>
                        </a:rPr>
                        <a:t>Cleveland State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7701248"/>
                  </a:ext>
                </a:extLst>
              </a:tr>
              <a:tr h="280610">
                <a:tc>
                  <a:txBody>
                    <a:bodyPr/>
                    <a:lstStyle/>
                    <a:p>
                      <a:pPr algn="l" fontAlgn="b"/>
                      <a:r>
                        <a:rPr lang="en-US" sz="2000" b="1" i="0" u="none" strike="noStrike">
                          <a:solidFill>
                            <a:srgbClr val="000000"/>
                          </a:solidFill>
                          <a:effectLst/>
                          <a:latin typeface="Calibri" panose="020F0502020204030204" pitchFamily="34" charset="0"/>
                        </a:rPr>
                        <a:t>Kent State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1683388"/>
                  </a:ext>
                </a:extLst>
              </a:tr>
              <a:tr h="280610">
                <a:tc>
                  <a:txBody>
                    <a:bodyPr/>
                    <a:lstStyle/>
                    <a:p>
                      <a:pPr algn="l" fontAlgn="b"/>
                      <a:r>
                        <a:rPr lang="en-US" sz="2000" b="1" i="0" u="none" strike="noStrike">
                          <a:solidFill>
                            <a:srgbClr val="000000"/>
                          </a:solidFill>
                          <a:effectLst/>
                          <a:latin typeface="Calibri" panose="020F0502020204030204" pitchFamily="34" charset="0"/>
                        </a:rPr>
                        <a:t>Miami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0246035"/>
                  </a:ext>
                </a:extLst>
              </a:tr>
              <a:tr h="280610">
                <a:tc>
                  <a:txBody>
                    <a:bodyPr/>
                    <a:lstStyle/>
                    <a:p>
                      <a:pPr algn="l" fontAlgn="b"/>
                      <a:r>
                        <a:rPr lang="en-US" sz="2000" b="1" i="0" u="none" strike="noStrike">
                          <a:solidFill>
                            <a:srgbClr val="000000"/>
                          </a:solidFill>
                          <a:effectLst/>
                          <a:latin typeface="Calibri" panose="020F0502020204030204" pitchFamily="34" charset="0"/>
                        </a:rPr>
                        <a:t>Ohio State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1855129"/>
                  </a:ext>
                </a:extLst>
              </a:tr>
              <a:tr h="280610">
                <a:tc>
                  <a:txBody>
                    <a:bodyPr/>
                    <a:lstStyle/>
                    <a:p>
                      <a:pPr algn="l" fontAlgn="b"/>
                      <a:r>
                        <a:rPr lang="en-US" sz="2000" b="1" i="0" u="none" strike="noStrike">
                          <a:solidFill>
                            <a:srgbClr val="000000"/>
                          </a:solidFill>
                          <a:effectLst/>
                          <a:latin typeface="Calibri" panose="020F0502020204030204" pitchFamily="34" charset="0"/>
                        </a:rPr>
                        <a:t>Ohio 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1031493"/>
                  </a:ext>
                </a:extLst>
              </a:tr>
              <a:tr h="280610">
                <a:tc>
                  <a:txBody>
                    <a:bodyPr/>
                    <a:lstStyle/>
                    <a:p>
                      <a:pPr algn="l" fontAlgn="b"/>
                      <a:r>
                        <a:rPr lang="en-US" sz="2000" b="1" i="0" u="none" strike="noStrike">
                          <a:solidFill>
                            <a:srgbClr val="000000"/>
                          </a:solidFill>
                          <a:effectLst/>
                          <a:latin typeface="Calibri" panose="020F0502020204030204" pitchFamily="34" charset="0"/>
                        </a:rPr>
                        <a:t>Akron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3266357"/>
                  </a:ext>
                </a:extLst>
              </a:tr>
              <a:tr h="280610">
                <a:tc>
                  <a:txBody>
                    <a:bodyPr/>
                    <a:lstStyle/>
                    <a:p>
                      <a:pPr algn="l" fontAlgn="b"/>
                      <a:r>
                        <a:rPr lang="en-US" sz="2000" b="1" i="0" u="none" strike="noStrike">
                          <a:solidFill>
                            <a:srgbClr val="000000"/>
                          </a:solidFill>
                          <a:effectLst/>
                          <a:latin typeface="Calibri" panose="020F0502020204030204" pitchFamily="34" charset="0"/>
                        </a:rPr>
                        <a:t>U-Cincinnati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5170112"/>
                  </a:ext>
                </a:extLst>
              </a:tr>
              <a:tr h="280610">
                <a:tc>
                  <a:txBody>
                    <a:bodyPr/>
                    <a:lstStyle/>
                    <a:p>
                      <a:pPr algn="l" fontAlgn="b"/>
                      <a:r>
                        <a:rPr lang="en-US" sz="2000" b="1" i="0" u="none" strike="noStrike">
                          <a:solidFill>
                            <a:srgbClr val="000000"/>
                          </a:solidFill>
                          <a:effectLst/>
                          <a:latin typeface="Calibri" panose="020F0502020204030204" pitchFamily="34" charset="0"/>
                        </a:rPr>
                        <a:t>Toledo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9150712"/>
                  </a:ext>
                </a:extLst>
              </a:tr>
              <a:tr h="280610">
                <a:tc>
                  <a:txBody>
                    <a:bodyPr/>
                    <a:lstStyle/>
                    <a:p>
                      <a:pPr algn="l" fontAlgn="b"/>
                      <a:r>
                        <a:rPr lang="en-US" sz="2000" b="1" i="0" u="none" strike="noStrike" dirty="0">
                          <a:solidFill>
                            <a:srgbClr val="000000"/>
                          </a:solidFill>
                          <a:effectLst/>
                          <a:latin typeface="Calibri" panose="020F0502020204030204" pitchFamily="34" charset="0"/>
                        </a:rPr>
                        <a:t>Youngstown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9343218"/>
                  </a:ext>
                </a:extLst>
              </a:tr>
              <a:tr h="280610">
                <a:tc>
                  <a:txBody>
                    <a:bodyPr/>
                    <a:lstStyle/>
                    <a:p>
                      <a:pPr algn="l" fontAlgn="b"/>
                      <a:r>
                        <a:rPr lang="en-US" sz="2000" b="1" i="0" u="none" strike="noStrike" dirty="0">
                          <a:solidFill>
                            <a:srgbClr val="000000"/>
                          </a:solidFill>
                          <a:effectLst/>
                          <a:latin typeface="Calibri" panose="020F0502020204030204" pitchFamily="34" charset="0"/>
                        </a:rPr>
                        <a:t>Wright State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1" i="0" u="none" strike="noStrike" dirty="0">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1" i="0" u="none" strike="noStrike" dirty="0">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1" i="0" u="none" strike="noStrike" dirty="0">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594654802"/>
                  </a:ext>
                </a:extLst>
              </a:tr>
              <a:tr h="280610">
                <a:tc>
                  <a:txBody>
                    <a:bodyPr/>
                    <a:lstStyle/>
                    <a:p>
                      <a:pPr algn="l" fontAlgn="b"/>
                      <a:r>
                        <a:rPr lang="en-US" sz="20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0214532"/>
                  </a:ext>
                </a:extLst>
              </a:tr>
              <a:tr h="280610">
                <a:tc>
                  <a:txBody>
                    <a:bodyPr/>
                    <a:lstStyle/>
                    <a:p>
                      <a:pPr algn="l" fontAlgn="b"/>
                      <a:r>
                        <a:rPr lang="en-US" sz="2000" b="1" i="0" u="none" strike="noStrike">
                          <a:solidFill>
                            <a:srgbClr val="FFFFFF"/>
                          </a:solidFill>
                          <a:effectLst/>
                          <a:latin typeface="Calibri" panose="020F0502020204030204" pitchFamily="34" charset="0"/>
                        </a:rPr>
                        <a:t>Ohio Average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2000" b="1" i="0" u="none" strike="noStrike">
                          <a:solidFill>
                            <a:srgbClr val="FFFFFF"/>
                          </a:solidFill>
                          <a:effectLst/>
                          <a:latin typeface="Calibri" panose="020F0502020204030204" pitchFamily="34" charset="0"/>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2000" b="1" i="0" u="none" strike="noStrike">
                          <a:solidFill>
                            <a:srgbClr val="FFFFFF"/>
                          </a:solidFill>
                          <a:effectLst/>
                          <a:latin typeface="Calibri" panose="020F0502020204030204" pitchFamily="34" charset="0"/>
                        </a:rPr>
                        <a:t>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2000" b="1" i="0" u="none" strike="noStrike" dirty="0">
                          <a:solidFill>
                            <a:srgbClr val="FFFFFF"/>
                          </a:solidFill>
                          <a:effectLst/>
                          <a:latin typeface="Calibri" panose="020F0502020204030204" pitchFamily="34" charset="0"/>
                        </a:rPr>
                        <a:t>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357498672"/>
                  </a:ext>
                </a:extLst>
              </a:tr>
            </a:tbl>
          </a:graphicData>
        </a:graphic>
      </p:graphicFrame>
    </p:spTree>
    <p:extLst>
      <p:ext uri="{BB962C8B-B14F-4D97-AF65-F5344CB8AC3E}">
        <p14:creationId xmlns:p14="http://schemas.microsoft.com/office/powerpoint/2010/main" val="36210326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97E22-D2A8-B14C-926D-88A9EA113BB1}"/>
              </a:ext>
            </a:extLst>
          </p:cNvPr>
          <p:cNvSpPr>
            <a:spLocks noGrp="1"/>
          </p:cNvSpPr>
          <p:nvPr>
            <p:ph type="title"/>
          </p:nvPr>
        </p:nvSpPr>
        <p:spPr/>
        <p:txBody>
          <a:bodyPr/>
          <a:lstStyle/>
          <a:p>
            <a:r>
              <a:rPr lang="en-US" dirty="0"/>
              <a:t>Wright State vs. Peers Over Time, Full Professors</a:t>
            </a:r>
          </a:p>
        </p:txBody>
      </p:sp>
      <p:sp>
        <p:nvSpPr>
          <p:cNvPr id="3" name="Slide Number Placeholder 2">
            <a:extLst>
              <a:ext uri="{FF2B5EF4-FFF2-40B4-BE49-F238E27FC236}">
                <a16:creationId xmlns:a16="http://schemas.microsoft.com/office/drawing/2014/main" id="{109872E3-655A-E748-894B-10C103FA1864}"/>
              </a:ext>
            </a:extLst>
          </p:cNvPr>
          <p:cNvSpPr>
            <a:spLocks noGrp="1"/>
          </p:cNvSpPr>
          <p:nvPr>
            <p:ph type="sldNum" sz="quarter" idx="12"/>
          </p:nvPr>
        </p:nvSpPr>
        <p:spPr/>
        <p:txBody>
          <a:bodyPr/>
          <a:lstStyle/>
          <a:p>
            <a:fld id="{3D5E3122-FEE6-3C47-835B-6BB42A140AF9}" type="slidenum">
              <a:rPr lang="en-US" smtClean="0"/>
              <a:pPr/>
              <a:t>51</a:t>
            </a:fld>
            <a:endParaRPr lang="en-US" dirty="0"/>
          </a:p>
        </p:txBody>
      </p:sp>
      <p:graphicFrame>
        <p:nvGraphicFramePr>
          <p:cNvPr id="12" name="Table 11">
            <a:extLst>
              <a:ext uri="{FF2B5EF4-FFF2-40B4-BE49-F238E27FC236}">
                <a16:creationId xmlns:a16="http://schemas.microsoft.com/office/drawing/2014/main" id="{26AABD16-C0BE-8E41-8FFE-E010940EE803}"/>
              </a:ext>
            </a:extLst>
          </p:cNvPr>
          <p:cNvGraphicFramePr>
            <a:graphicFrameLocks noGrp="1"/>
          </p:cNvGraphicFramePr>
          <p:nvPr>
            <p:extLst>
              <p:ext uri="{D42A27DB-BD31-4B8C-83A1-F6EECF244321}">
                <p14:modId xmlns:p14="http://schemas.microsoft.com/office/powerpoint/2010/main" val="2431039667"/>
              </p:ext>
            </p:extLst>
          </p:nvPr>
        </p:nvGraphicFramePr>
        <p:xfrm>
          <a:off x="2048934" y="1787279"/>
          <a:ext cx="8060266" cy="4168140"/>
        </p:xfrm>
        <a:graphic>
          <a:graphicData uri="http://schemas.openxmlformats.org/drawingml/2006/table">
            <a:tbl>
              <a:tblPr/>
              <a:tblGrid>
                <a:gridCol w="1672046">
                  <a:extLst>
                    <a:ext uri="{9D8B030D-6E8A-4147-A177-3AD203B41FA5}">
                      <a16:colId xmlns:a16="http://schemas.microsoft.com/office/drawing/2014/main" val="491845794"/>
                    </a:ext>
                  </a:extLst>
                </a:gridCol>
                <a:gridCol w="1554480">
                  <a:extLst>
                    <a:ext uri="{9D8B030D-6E8A-4147-A177-3AD203B41FA5}">
                      <a16:colId xmlns:a16="http://schemas.microsoft.com/office/drawing/2014/main" val="2781999280"/>
                    </a:ext>
                  </a:extLst>
                </a:gridCol>
                <a:gridCol w="1554480">
                  <a:extLst>
                    <a:ext uri="{9D8B030D-6E8A-4147-A177-3AD203B41FA5}">
                      <a16:colId xmlns:a16="http://schemas.microsoft.com/office/drawing/2014/main" val="1725080814"/>
                    </a:ext>
                  </a:extLst>
                </a:gridCol>
                <a:gridCol w="1554480">
                  <a:extLst>
                    <a:ext uri="{9D8B030D-6E8A-4147-A177-3AD203B41FA5}">
                      <a16:colId xmlns:a16="http://schemas.microsoft.com/office/drawing/2014/main" val="3712477617"/>
                    </a:ext>
                  </a:extLst>
                </a:gridCol>
                <a:gridCol w="1724780">
                  <a:extLst>
                    <a:ext uri="{9D8B030D-6E8A-4147-A177-3AD203B41FA5}">
                      <a16:colId xmlns:a16="http://schemas.microsoft.com/office/drawing/2014/main" val="4020312314"/>
                    </a:ext>
                  </a:extLst>
                </a:gridCol>
              </a:tblGrid>
              <a:tr h="664515">
                <a:tc>
                  <a:txBody>
                    <a:bodyPr/>
                    <a:lstStyle/>
                    <a:p>
                      <a:pPr algn="ctr" fontAlgn="b"/>
                      <a:r>
                        <a:rPr lang="en-US" sz="2000" b="1" i="0" u="none" strike="noStrike" dirty="0">
                          <a:solidFill>
                            <a:srgbClr val="000000"/>
                          </a:solidFill>
                          <a:effectLst/>
                          <a:latin typeface="Calibri" panose="020F0502020204030204" pitchFamily="34" charset="0"/>
                        </a:rPr>
                        <a:t>Year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2000" b="1" i="0" u="none" strike="noStrike" dirty="0">
                          <a:solidFill>
                            <a:srgbClr val="000000"/>
                          </a:solidFill>
                          <a:effectLst/>
                          <a:latin typeface="Calibri" panose="020F0502020204030204" pitchFamily="34" charset="0"/>
                        </a:rPr>
                        <a:t>WSU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2000" b="1" i="0" u="none" strike="noStrike">
                          <a:solidFill>
                            <a:srgbClr val="000000"/>
                          </a:solidFill>
                          <a:effectLst/>
                          <a:latin typeface="Calibri" panose="020F0502020204030204" pitchFamily="34" charset="0"/>
                        </a:rPr>
                        <a:t>Ohio Average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2000" b="1" i="0" u="none" strike="noStrike">
                          <a:solidFill>
                            <a:srgbClr val="000000"/>
                          </a:solidFill>
                          <a:effectLst/>
                          <a:latin typeface="Calibri" panose="020F0502020204030204" pitchFamily="34" charset="0"/>
                        </a:rPr>
                        <a:t>WSU vs Ohio Average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2300" b="1" i="0" u="none" strike="noStrike" dirty="0">
                          <a:solidFill>
                            <a:srgbClr val="000000"/>
                          </a:solidFill>
                          <a:effectLst/>
                          <a:latin typeface="Calibri" panose="020F0502020204030204" pitchFamily="34" charset="0"/>
                        </a:rPr>
                        <a:t>WSU Rank (out of 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4244445696"/>
                  </a:ext>
                </a:extLst>
              </a:tr>
              <a:tr h="279796">
                <a:tc>
                  <a:txBody>
                    <a:bodyPr/>
                    <a:lstStyle/>
                    <a:p>
                      <a:pPr algn="ctr" fontAlgn="b"/>
                      <a:r>
                        <a:rPr lang="en-US" sz="2000" b="1" i="0" u="none" strike="noStrike">
                          <a:solidFill>
                            <a:srgbClr val="000000"/>
                          </a:solidFill>
                          <a:effectLst/>
                          <a:latin typeface="Calibri" panose="020F0502020204030204" pitchFamily="34" charset="0"/>
                        </a:rPr>
                        <a:t>2010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103,681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Calibri" panose="020F0502020204030204" pitchFamily="34" charset="0"/>
                        </a:rPr>
                        <a:t>101,868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1,813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0802830"/>
                  </a:ext>
                </a:extLst>
              </a:tr>
              <a:tr h="279796">
                <a:tc>
                  <a:txBody>
                    <a:bodyPr/>
                    <a:lstStyle/>
                    <a:p>
                      <a:pPr algn="ctr" fontAlgn="b"/>
                      <a:r>
                        <a:rPr lang="en-US" sz="2000" b="1" i="0" u="none" strike="noStrike">
                          <a:solidFill>
                            <a:srgbClr val="000000"/>
                          </a:solidFill>
                          <a:effectLst/>
                          <a:latin typeface="Calibri" panose="020F0502020204030204" pitchFamily="34" charset="0"/>
                        </a:rPr>
                        <a:t>2011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109,247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Calibri" panose="020F0502020204030204" pitchFamily="34" charset="0"/>
                        </a:rPr>
                        <a:t>101,642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7,605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4373502"/>
                  </a:ext>
                </a:extLst>
              </a:tr>
              <a:tr h="279796">
                <a:tc>
                  <a:txBody>
                    <a:bodyPr/>
                    <a:lstStyle/>
                    <a:p>
                      <a:pPr algn="ctr" fontAlgn="b"/>
                      <a:r>
                        <a:rPr lang="en-US" sz="2000" b="1" i="0" u="none" strike="noStrike">
                          <a:solidFill>
                            <a:srgbClr val="000000"/>
                          </a:solidFill>
                          <a:effectLst/>
                          <a:latin typeface="Calibri" panose="020F0502020204030204" pitchFamily="34" charset="0"/>
                        </a:rPr>
                        <a:t>2012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108,757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103,946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4,811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7056668"/>
                  </a:ext>
                </a:extLst>
              </a:tr>
              <a:tr h="279796">
                <a:tc>
                  <a:txBody>
                    <a:bodyPr/>
                    <a:lstStyle/>
                    <a:p>
                      <a:pPr algn="ctr" fontAlgn="b"/>
                      <a:r>
                        <a:rPr lang="en-US" sz="2000" b="1" i="0" u="none" strike="noStrike">
                          <a:solidFill>
                            <a:srgbClr val="000000"/>
                          </a:solidFill>
                          <a:effectLst/>
                          <a:latin typeface="Calibri" panose="020F0502020204030204" pitchFamily="34" charset="0"/>
                        </a:rPr>
                        <a:t>2013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110,126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106,956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Calibri" panose="020F0502020204030204" pitchFamily="34" charset="0"/>
                        </a:rPr>
                        <a:t>3,170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4440501"/>
                  </a:ext>
                </a:extLst>
              </a:tr>
              <a:tr h="279796">
                <a:tc>
                  <a:txBody>
                    <a:bodyPr/>
                    <a:lstStyle/>
                    <a:p>
                      <a:pPr algn="ctr" fontAlgn="b"/>
                      <a:r>
                        <a:rPr lang="en-US" sz="2000" b="1" i="0" u="none" strike="noStrike">
                          <a:solidFill>
                            <a:srgbClr val="000000"/>
                          </a:solidFill>
                          <a:effectLst/>
                          <a:latin typeface="Calibri" panose="020F0502020204030204" pitchFamily="34" charset="0"/>
                        </a:rPr>
                        <a:t>2014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108,986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106,724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2,262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5700603"/>
                  </a:ext>
                </a:extLst>
              </a:tr>
              <a:tr h="279796">
                <a:tc>
                  <a:txBody>
                    <a:bodyPr/>
                    <a:lstStyle/>
                    <a:p>
                      <a:pPr algn="ctr" fontAlgn="b"/>
                      <a:r>
                        <a:rPr lang="en-US" sz="2000" b="1" i="0" u="none" strike="noStrike">
                          <a:solidFill>
                            <a:srgbClr val="000000"/>
                          </a:solidFill>
                          <a:effectLst/>
                          <a:latin typeface="Calibri" panose="020F0502020204030204" pitchFamily="34" charset="0"/>
                        </a:rPr>
                        <a:t>2015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110,686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110,686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38218894"/>
                  </a:ext>
                </a:extLst>
              </a:tr>
              <a:tr h="279796">
                <a:tc>
                  <a:txBody>
                    <a:bodyPr/>
                    <a:lstStyle/>
                    <a:p>
                      <a:pPr algn="ctr" fontAlgn="b"/>
                      <a:r>
                        <a:rPr lang="en-US" sz="2000" b="1" i="0" u="none" strike="noStrike">
                          <a:solidFill>
                            <a:srgbClr val="000000"/>
                          </a:solidFill>
                          <a:effectLst/>
                          <a:latin typeface="Calibri" panose="020F0502020204030204" pitchFamily="34" charset="0"/>
                        </a:rPr>
                        <a:t>2016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113,978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112,808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1,170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625946755"/>
                  </a:ext>
                </a:extLst>
              </a:tr>
              <a:tr h="279796">
                <a:tc>
                  <a:txBody>
                    <a:bodyPr/>
                    <a:lstStyle/>
                    <a:p>
                      <a:pPr algn="ctr" fontAlgn="b"/>
                      <a:r>
                        <a:rPr lang="en-US" sz="2000" b="1" i="0" u="none" strike="noStrike">
                          <a:solidFill>
                            <a:srgbClr val="000000"/>
                          </a:solidFill>
                          <a:effectLst/>
                          <a:latin typeface="Calibri" panose="020F0502020204030204" pitchFamily="34" charset="0"/>
                        </a:rPr>
                        <a:t>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116,980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116,980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355333673"/>
                  </a:ext>
                </a:extLst>
              </a:tr>
              <a:tr h="279796">
                <a:tc>
                  <a:txBody>
                    <a:bodyPr/>
                    <a:lstStyle/>
                    <a:p>
                      <a:pPr algn="ctr" fontAlgn="b"/>
                      <a:r>
                        <a:rPr lang="en-US" sz="2000" b="1" i="0" u="none" strike="noStrike">
                          <a:solidFill>
                            <a:srgbClr val="000000"/>
                          </a:solidFill>
                          <a:effectLst/>
                          <a:latin typeface="Calibri" panose="020F0502020204030204" pitchFamily="34" charset="0"/>
                        </a:rPr>
                        <a:t>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116,980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117,096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FF0000"/>
                          </a:solidFill>
                          <a:effectLst/>
                          <a:latin typeface="Calibri" panose="020F0502020204030204" pitchFamily="34" charset="0"/>
                        </a:rPr>
                        <a:t>(115)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Calibri" panose="020F050202020403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322593645"/>
                  </a:ext>
                </a:extLst>
              </a:tr>
              <a:tr h="279796">
                <a:tc>
                  <a:txBody>
                    <a:bodyPr/>
                    <a:lstStyle/>
                    <a:p>
                      <a:pPr algn="ctr" fontAlgn="b"/>
                      <a:r>
                        <a:rPr lang="en-US" sz="2000" b="1" i="0" u="none" strike="noStrike">
                          <a:solidFill>
                            <a:srgbClr val="000000"/>
                          </a:solidFill>
                          <a:effectLst/>
                          <a:latin typeface="Calibri" panose="020F0502020204030204" pitchFamily="34" charset="0"/>
                        </a:rPr>
                        <a:t>2019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116,980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120,608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FF0000"/>
                          </a:solidFill>
                          <a:effectLst/>
                          <a:latin typeface="Calibri" panose="020F0502020204030204" pitchFamily="34" charset="0"/>
                        </a:rPr>
                        <a:t>(3,628)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982256013"/>
                  </a:ext>
                </a:extLst>
              </a:tr>
              <a:tr h="279796">
                <a:tc>
                  <a:txBody>
                    <a:bodyPr/>
                    <a:lstStyle/>
                    <a:p>
                      <a:pPr algn="ctr" fontAlgn="b"/>
                      <a:r>
                        <a:rPr lang="en-US" sz="2000" b="1" i="0" u="none" strike="noStrike">
                          <a:solidFill>
                            <a:srgbClr val="000000"/>
                          </a:solidFill>
                          <a:effectLst/>
                          <a:latin typeface="Calibri" panose="020F0502020204030204" pitchFamily="34" charset="0"/>
                        </a:rPr>
                        <a:t>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116,980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124,772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FF0000"/>
                          </a:solidFill>
                          <a:effectLst/>
                          <a:latin typeface="Calibri" panose="020F0502020204030204" pitchFamily="34" charset="0"/>
                        </a:rPr>
                        <a:t>(7,791)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83651734"/>
                  </a:ext>
                </a:extLst>
              </a:tr>
            </a:tbl>
          </a:graphicData>
        </a:graphic>
      </p:graphicFrame>
    </p:spTree>
    <p:extLst>
      <p:ext uri="{BB962C8B-B14F-4D97-AF65-F5344CB8AC3E}">
        <p14:creationId xmlns:p14="http://schemas.microsoft.com/office/powerpoint/2010/main" val="41806684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20C09-7B72-834D-8E26-E1A91F2675CA}"/>
              </a:ext>
            </a:extLst>
          </p:cNvPr>
          <p:cNvSpPr>
            <a:spLocks noGrp="1"/>
          </p:cNvSpPr>
          <p:nvPr>
            <p:ph type="title"/>
          </p:nvPr>
        </p:nvSpPr>
        <p:spPr/>
        <p:txBody>
          <a:bodyPr>
            <a:normAutofit fontScale="90000"/>
          </a:bodyPr>
          <a:lstStyle/>
          <a:p>
            <a:r>
              <a:rPr lang="en-US" dirty="0"/>
              <a:t>Wright State vs. Ohio Peers Over Time, Associate Professors </a:t>
            </a:r>
          </a:p>
        </p:txBody>
      </p:sp>
      <p:sp>
        <p:nvSpPr>
          <p:cNvPr id="3" name="Slide Number Placeholder 2">
            <a:extLst>
              <a:ext uri="{FF2B5EF4-FFF2-40B4-BE49-F238E27FC236}">
                <a16:creationId xmlns:a16="http://schemas.microsoft.com/office/drawing/2014/main" id="{7345A5A8-0CEF-8647-B0EC-D5E24CA0DC35}"/>
              </a:ext>
            </a:extLst>
          </p:cNvPr>
          <p:cNvSpPr>
            <a:spLocks noGrp="1"/>
          </p:cNvSpPr>
          <p:nvPr>
            <p:ph type="sldNum" sz="quarter" idx="12"/>
          </p:nvPr>
        </p:nvSpPr>
        <p:spPr/>
        <p:txBody>
          <a:bodyPr/>
          <a:lstStyle/>
          <a:p>
            <a:fld id="{3D5E3122-FEE6-3C47-835B-6BB42A140AF9}" type="slidenum">
              <a:rPr lang="en-US" smtClean="0"/>
              <a:pPr/>
              <a:t>52</a:t>
            </a:fld>
            <a:endParaRPr lang="en-US" dirty="0"/>
          </a:p>
        </p:txBody>
      </p:sp>
      <p:graphicFrame>
        <p:nvGraphicFramePr>
          <p:cNvPr id="9" name="Table 8">
            <a:extLst>
              <a:ext uri="{FF2B5EF4-FFF2-40B4-BE49-F238E27FC236}">
                <a16:creationId xmlns:a16="http://schemas.microsoft.com/office/drawing/2014/main" id="{04FB2A25-0B5F-FA4D-8491-2129C3C0DD8F}"/>
              </a:ext>
            </a:extLst>
          </p:cNvPr>
          <p:cNvGraphicFramePr>
            <a:graphicFrameLocks noGrp="1"/>
          </p:cNvGraphicFramePr>
          <p:nvPr>
            <p:extLst>
              <p:ext uri="{D42A27DB-BD31-4B8C-83A1-F6EECF244321}">
                <p14:modId xmlns:p14="http://schemas.microsoft.com/office/powerpoint/2010/main" val="1266276134"/>
              </p:ext>
            </p:extLst>
          </p:nvPr>
        </p:nvGraphicFramePr>
        <p:xfrm>
          <a:off x="2032000" y="1862666"/>
          <a:ext cx="8466667" cy="4204208"/>
        </p:xfrm>
        <a:graphic>
          <a:graphicData uri="http://schemas.openxmlformats.org/drawingml/2006/table">
            <a:tbl>
              <a:tblPr/>
              <a:tblGrid>
                <a:gridCol w="1752669">
                  <a:extLst>
                    <a:ext uri="{9D8B030D-6E8A-4147-A177-3AD203B41FA5}">
                      <a16:colId xmlns:a16="http://schemas.microsoft.com/office/drawing/2014/main" val="1947377363"/>
                    </a:ext>
                  </a:extLst>
                </a:gridCol>
                <a:gridCol w="1629434">
                  <a:extLst>
                    <a:ext uri="{9D8B030D-6E8A-4147-A177-3AD203B41FA5}">
                      <a16:colId xmlns:a16="http://schemas.microsoft.com/office/drawing/2014/main" val="1157235453"/>
                    </a:ext>
                  </a:extLst>
                </a:gridCol>
                <a:gridCol w="1629434">
                  <a:extLst>
                    <a:ext uri="{9D8B030D-6E8A-4147-A177-3AD203B41FA5}">
                      <a16:colId xmlns:a16="http://schemas.microsoft.com/office/drawing/2014/main" val="196672566"/>
                    </a:ext>
                  </a:extLst>
                </a:gridCol>
                <a:gridCol w="1629434">
                  <a:extLst>
                    <a:ext uri="{9D8B030D-6E8A-4147-A177-3AD203B41FA5}">
                      <a16:colId xmlns:a16="http://schemas.microsoft.com/office/drawing/2014/main" val="1988118425"/>
                    </a:ext>
                  </a:extLst>
                </a:gridCol>
                <a:gridCol w="1825696">
                  <a:extLst>
                    <a:ext uri="{9D8B030D-6E8A-4147-A177-3AD203B41FA5}">
                      <a16:colId xmlns:a16="http://schemas.microsoft.com/office/drawing/2014/main" val="901289861"/>
                    </a:ext>
                  </a:extLst>
                </a:gridCol>
              </a:tblGrid>
              <a:tr h="587293">
                <a:tc>
                  <a:txBody>
                    <a:bodyPr/>
                    <a:lstStyle/>
                    <a:p>
                      <a:pPr algn="ctr" fontAlgn="b"/>
                      <a:r>
                        <a:rPr lang="en-US" sz="2000" b="1" i="0" u="none" strike="noStrike" dirty="0">
                          <a:solidFill>
                            <a:srgbClr val="000000"/>
                          </a:solidFill>
                          <a:effectLst/>
                          <a:latin typeface="Calibri" panose="020F0502020204030204" pitchFamily="34" charset="0"/>
                        </a:rPr>
                        <a:t>Year</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n-US" sz="2000" b="1" i="0" u="none" strike="noStrike" dirty="0">
                          <a:solidFill>
                            <a:srgbClr val="000000"/>
                          </a:solidFill>
                          <a:effectLst/>
                          <a:latin typeface="Calibri" panose="020F0502020204030204" pitchFamily="34" charset="0"/>
                        </a:rPr>
                        <a:t>WSU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n-US" sz="2000" b="1" i="0" u="none" strike="noStrike" dirty="0">
                          <a:solidFill>
                            <a:srgbClr val="000000"/>
                          </a:solidFill>
                          <a:effectLst/>
                          <a:latin typeface="Calibri" panose="020F0502020204030204" pitchFamily="34" charset="0"/>
                        </a:rPr>
                        <a:t>Ohio Average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n-US" sz="2000" b="1" i="0" u="none" strike="noStrike" dirty="0">
                          <a:solidFill>
                            <a:srgbClr val="000000"/>
                          </a:solidFill>
                          <a:effectLst/>
                          <a:latin typeface="Calibri" panose="020F0502020204030204" pitchFamily="34" charset="0"/>
                        </a:rPr>
                        <a:t>WSU vs Ohio Average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n-US" sz="2300" b="1" i="0" u="none" strike="noStrike" dirty="0">
                          <a:solidFill>
                            <a:srgbClr val="000000"/>
                          </a:solidFill>
                          <a:effectLst/>
                          <a:latin typeface="Calibri" panose="020F0502020204030204" pitchFamily="34" charset="0"/>
                        </a:rPr>
                        <a:t>WSU Rank (out of 11)</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306949443"/>
                  </a:ext>
                </a:extLst>
              </a:tr>
              <a:tr h="316235">
                <a:tc>
                  <a:txBody>
                    <a:bodyPr/>
                    <a:lstStyle/>
                    <a:p>
                      <a:pPr algn="ctr" fontAlgn="b"/>
                      <a:r>
                        <a:rPr lang="en-US" sz="2000" b="1" i="0" u="none" strike="noStrike">
                          <a:solidFill>
                            <a:srgbClr val="000000"/>
                          </a:solidFill>
                          <a:effectLst/>
                          <a:latin typeface="Calibri" panose="020F0502020204030204" pitchFamily="34" charset="0"/>
                        </a:rPr>
                        <a:t>2010</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$75,229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$73,902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$1,327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2041009"/>
                  </a:ext>
                </a:extLst>
              </a:tr>
              <a:tr h="316235">
                <a:tc>
                  <a:txBody>
                    <a:bodyPr/>
                    <a:lstStyle/>
                    <a:p>
                      <a:pPr algn="ctr" fontAlgn="b"/>
                      <a:r>
                        <a:rPr lang="en-US" sz="2000" b="1" i="0" u="none" strike="noStrike">
                          <a:solidFill>
                            <a:srgbClr val="000000"/>
                          </a:solidFill>
                          <a:effectLst/>
                          <a:latin typeface="Calibri" panose="020F0502020204030204" pitchFamily="34" charset="0"/>
                        </a:rPr>
                        <a:t>2011</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$77,740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Calibri" panose="020F0502020204030204" pitchFamily="34" charset="0"/>
                        </a:rPr>
                        <a:t>$74,594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$3,146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6411715"/>
                  </a:ext>
                </a:extLst>
              </a:tr>
              <a:tr h="316235">
                <a:tc>
                  <a:txBody>
                    <a:bodyPr/>
                    <a:lstStyle/>
                    <a:p>
                      <a:pPr algn="ctr" fontAlgn="b"/>
                      <a:r>
                        <a:rPr lang="en-US" sz="2000" b="1" i="0" u="none" strike="noStrike">
                          <a:solidFill>
                            <a:srgbClr val="000000"/>
                          </a:solidFill>
                          <a:effectLst/>
                          <a:latin typeface="Calibri" panose="020F0502020204030204" pitchFamily="34" charset="0"/>
                        </a:rPr>
                        <a:t>2012</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$78,870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$76,039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$2,831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63500795"/>
                  </a:ext>
                </a:extLst>
              </a:tr>
              <a:tr h="316235">
                <a:tc>
                  <a:txBody>
                    <a:bodyPr/>
                    <a:lstStyle/>
                    <a:p>
                      <a:pPr algn="ctr" fontAlgn="b"/>
                      <a:r>
                        <a:rPr lang="en-US" sz="2000" b="1" i="0" u="none" strike="noStrike">
                          <a:solidFill>
                            <a:srgbClr val="000000"/>
                          </a:solidFill>
                          <a:effectLst/>
                          <a:latin typeface="Calibri" panose="020F0502020204030204" pitchFamily="34" charset="0"/>
                        </a:rPr>
                        <a:t>2013</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$80,990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$80,132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$858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9675511"/>
                  </a:ext>
                </a:extLst>
              </a:tr>
              <a:tr h="316235">
                <a:tc>
                  <a:txBody>
                    <a:bodyPr/>
                    <a:lstStyle/>
                    <a:p>
                      <a:pPr algn="ctr" fontAlgn="b"/>
                      <a:r>
                        <a:rPr lang="en-US" sz="2000" b="1" i="0" u="none" strike="noStrike">
                          <a:solidFill>
                            <a:srgbClr val="000000"/>
                          </a:solidFill>
                          <a:effectLst/>
                          <a:latin typeface="Calibri" panose="020F0502020204030204" pitchFamily="34" charset="0"/>
                        </a:rPr>
                        <a:t>2014</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$81,990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$82,001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FF0000"/>
                          </a:solidFill>
                          <a:effectLst/>
                          <a:latin typeface="Calibri" panose="020F050202020403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9651534"/>
                  </a:ext>
                </a:extLst>
              </a:tr>
              <a:tr h="316235">
                <a:tc>
                  <a:txBody>
                    <a:bodyPr/>
                    <a:lstStyle/>
                    <a:p>
                      <a:pPr algn="ctr" fontAlgn="b"/>
                      <a:r>
                        <a:rPr lang="en-US" sz="2000" b="1" i="0" u="none" strike="noStrike">
                          <a:solidFill>
                            <a:srgbClr val="000000"/>
                          </a:solidFill>
                          <a:effectLst/>
                          <a:latin typeface="Calibri" panose="020F0502020204030204" pitchFamily="34" charset="0"/>
                        </a:rPr>
                        <a:t>2015</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$84,192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$83,381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Calibri" panose="020F0502020204030204" pitchFamily="34" charset="0"/>
                        </a:rPr>
                        <a:t>$811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0708390"/>
                  </a:ext>
                </a:extLst>
              </a:tr>
              <a:tr h="316235">
                <a:tc>
                  <a:txBody>
                    <a:bodyPr/>
                    <a:lstStyle/>
                    <a:p>
                      <a:pPr algn="ctr" fontAlgn="b"/>
                      <a:r>
                        <a:rPr lang="en-US" sz="2000" b="1" i="0" u="none" strike="noStrike">
                          <a:solidFill>
                            <a:srgbClr val="000000"/>
                          </a:solidFill>
                          <a:effectLst/>
                          <a:latin typeface="Calibri" panose="020F0502020204030204" pitchFamily="34" charset="0"/>
                        </a:rPr>
                        <a:t>2016</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$92,596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$84,211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$8,385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797916470"/>
                  </a:ext>
                </a:extLst>
              </a:tr>
              <a:tr h="316235">
                <a:tc>
                  <a:txBody>
                    <a:bodyPr/>
                    <a:lstStyle/>
                    <a:p>
                      <a:pPr algn="ctr" fontAlgn="b"/>
                      <a:r>
                        <a:rPr lang="en-US" sz="2000" b="1" i="0" u="none" strike="noStrike">
                          <a:solidFill>
                            <a:srgbClr val="000000"/>
                          </a:solidFill>
                          <a:effectLst/>
                          <a:latin typeface="Calibri" panose="020F0502020204030204" pitchFamily="34" charset="0"/>
                        </a:rPr>
                        <a:t>2017</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$88,859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$87,021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$1,838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409687409"/>
                  </a:ext>
                </a:extLst>
              </a:tr>
              <a:tr h="316235">
                <a:tc>
                  <a:txBody>
                    <a:bodyPr/>
                    <a:lstStyle/>
                    <a:p>
                      <a:pPr algn="ctr" fontAlgn="b"/>
                      <a:r>
                        <a:rPr lang="en-US" sz="2000" b="1" i="0" u="none" strike="noStrike">
                          <a:solidFill>
                            <a:srgbClr val="000000"/>
                          </a:solidFill>
                          <a:effectLst/>
                          <a:latin typeface="Calibri" panose="020F0502020204030204" pitchFamily="34" charset="0"/>
                        </a:rPr>
                        <a:t>2018</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$88,859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$88,859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558836861"/>
                  </a:ext>
                </a:extLst>
              </a:tr>
              <a:tr h="316235">
                <a:tc>
                  <a:txBody>
                    <a:bodyPr/>
                    <a:lstStyle/>
                    <a:p>
                      <a:pPr algn="ctr" fontAlgn="b"/>
                      <a:r>
                        <a:rPr lang="en-US" sz="2000" b="1" i="0" u="none" strike="noStrike">
                          <a:solidFill>
                            <a:srgbClr val="000000"/>
                          </a:solidFill>
                          <a:effectLst/>
                          <a:latin typeface="Calibri" panose="020F0502020204030204" pitchFamily="34" charset="0"/>
                        </a:rPr>
                        <a:t>2019</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$88,859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$89,715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FF0000"/>
                          </a:solidFill>
                          <a:effectLst/>
                          <a:latin typeface="Calibri" panose="020F0502020204030204" pitchFamily="34" charset="0"/>
                        </a:rPr>
                        <a:t>($856)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1" i="0" u="none" strike="noStrike" dirty="0">
                          <a:solidFill>
                            <a:srgbClr val="000000"/>
                          </a:solidFill>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559353426"/>
                  </a:ext>
                </a:extLst>
              </a:tr>
              <a:tr h="331293">
                <a:tc>
                  <a:txBody>
                    <a:bodyPr/>
                    <a:lstStyle/>
                    <a:p>
                      <a:pPr algn="ctr" fontAlgn="b"/>
                      <a:r>
                        <a:rPr lang="en-US" sz="2000" b="1" i="0" u="none" strike="noStrike">
                          <a:solidFill>
                            <a:srgbClr val="000000"/>
                          </a:solidFill>
                          <a:effectLst/>
                          <a:latin typeface="Calibri" panose="020F0502020204030204" pitchFamily="34" charset="0"/>
                        </a:rPr>
                        <a:t>2020</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$88,859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$93,304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FF0000"/>
                          </a:solidFill>
                          <a:effectLst/>
                          <a:latin typeface="Calibri" panose="020F0502020204030204" pitchFamily="34" charset="0"/>
                        </a:rPr>
                        <a:t>($4,445)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1" i="0" u="none" strike="noStrike" dirty="0">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819292111"/>
                  </a:ext>
                </a:extLst>
              </a:tr>
            </a:tbl>
          </a:graphicData>
        </a:graphic>
      </p:graphicFrame>
    </p:spTree>
    <p:extLst>
      <p:ext uri="{BB962C8B-B14F-4D97-AF65-F5344CB8AC3E}">
        <p14:creationId xmlns:p14="http://schemas.microsoft.com/office/powerpoint/2010/main" val="9914896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34A00-D2BE-D349-819A-A81AB05C9CCB}"/>
              </a:ext>
            </a:extLst>
          </p:cNvPr>
          <p:cNvSpPr>
            <a:spLocks noGrp="1"/>
          </p:cNvSpPr>
          <p:nvPr>
            <p:ph type="title"/>
          </p:nvPr>
        </p:nvSpPr>
        <p:spPr/>
        <p:txBody>
          <a:bodyPr/>
          <a:lstStyle/>
          <a:p>
            <a:r>
              <a:rPr lang="en-US" dirty="0"/>
              <a:t>Wright State vs. Peers Over Time, Assistant Professors</a:t>
            </a:r>
          </a:p>
        </p:txBody>
      </p:sp>
      <p:sp>
        <p:nvSpPr>
          <p:cNvPr id="3" name="Slide Number Placeholder 2">
            <a:extLst>
              <a:ext uri="{FF2B5EF4-FFF2-40B4-BE49-F238E27FC236}">
                <a16:creationId xmlns:a16="http://schemas.microsoft.com/office/drawing/2014/main" id="{F2D7DF09-74BF-214C-AEFA-33C98EEB812E}"/>
              </a:ext>
            </a:extLst>
          </p:cNvPr>
          <p:cNvSpPr>
            <a:spLocks noGrp="1"/>
          </p:cNvSpPr>
          <p:nvPr>
            <p:ph type="sldNum" sz="quarter" idx="12"/>
          </p:nvPr>
        </p:nvSpPr>
        <p:spPr/>
        <p:txBody>
          <a:bodyPr/>
          <a:lstStyle/>
          <a:p>
            <a:fld id="{3D5E3122-FEE6-3C47-835B-6BB42A140AF9}" type="slidenum">
              <a:rPr lang="en-US" smtClean="0"/>
              <a:pPr/>
              <a:t>53</a:t>
            </a:fld>
            <a:endParaRPr lang="en-US" dirty="0"/>
          </a:p>
        </p:txBody>
      </p:sp>
      <p:graphicFrame>
        <p:nvGraphicFramePr>
          <p:cNvPr id="7" name="Table 6">
            <a:extLst>
              <a:ext uri="{FF2B5EF4-FFF2-40B4-BE49-F238E27FC236}">
                <a16:creationId xmlns:a16="http://schemas.microsoft.com/office/drawing/2014/main" id="{A6E01636-A45A-384E-A812-4CFAA1105F34}"/>
              </a:ext>
            </a:extLst>
          </p:cNvPr>
          <p:cNvGraphicFramePr>
            <a:graphicFrameLocks noGrp="1"/>
          </p:cNvGraphicFramePr>
          <p:nvPr>
            <p:extLst>
              <p:ext uri="{D42A27DB-BD31-4B8C-83A1-F6EECF244321}">
                <p14:modId xmlns:p14="http://schemas.microsoft.com/office/powerpoint/2010/main" val="3943953788"/>
              </p:ext>
            </p:extLst>
          </p:nvPr>
        </p:nvGraphicFramePr>
        <p:xfrm>
          <a:off x="1896534" y="1693334"/>
          <a:ext cx="8432799" cy="4213078"/>
        </p:xfrm>
        <a:graphic>
          <a:graphicData uri="http://schemas.openxmlformats.org/drawingml/2006/table">
            <a:tbl>
              <a:tblPr/>
              <a:tblGrid>
                <a:gridCol w="1745657">
                  <a:extLst>
                    <a:ext uri="{9D8B030D-6E8A-4147-A177-3AD203B41FA5}">
                      <a16:colId xmlns:a16="http://schemas.microsoft.com/office/drawing/2014/main" val="852693724"/>
                    </a:ext>
                  </a:extLst>
                </a:gridCol>
                <a:gridCol w="1622916">
                  <a:extLst>
                    <a:ext uri="{9D8B030D-6E8A-4147-A177-3AD203B41FA5}">
                      <a16:colId xmlns:a16="http://schemas.microsoft.com/office/drawing/2014/main" val="1531979416"/>
                    </a:ext>
                  </a:extLst>
                </a:gridCol>
                <a:gridCol w="1622916">
                  <a:extLst>
                    <a:ext uri="{9D8B030D-6E8A-4147-A177-3AD203B41FA5}">
                      <a16:colId xmlns:a16="http://schemas.microsoft.com/office/drawing/2014/main" val="2739045992"/>
                    </a:ext>
                  </a:extLst>
                </a:gridCol>
                <a:gridCol w="1622916">
                  <a:extLst>
                    <a:ext uri="{9D8B030D-6E8A-4147-A177-3AD203B41FA5}">
                      <a16:colId xmlns:a16="http://schemas.microsoft.com/office/drawing/2014/main" val="231959596"/>
                    </a:ext>
                  </a:extLst>
                </a:gridCol>
                <a:gridCol w="1818394">
                  <a:extLst>
                    <a:ext uri="{9D8B030D-6E8A-4147-A177-3AD203B41FA5}">
                      <a16:colId xmlns:a16="http://schemas.microsoft.com/office/drawing/2014/main" val="1418385837"/>
                    </a:ext>
                  </a:extLst>
                </a:gridCol>
              </a:tblGrid>
              <a:tr h="732290">
                <a:tc>
                  <a:txBody>
                    <a:bodyPr/>
                    <a:lstStyle/>
                    <a:p>
                      <a:pPr algn="ctr" fontAlgn="b"/>
                      <a:r>
                        <a:rPr lang="en-US" sz="2000" b="1" i="0" u="none" strike="noStrike" dirty="0">
                          <a:solidFill>
                            <a:srgbClr val="000000"/>
                          </a:solidFill>
                          <a:effectLst/>
                          <a:latin typeface="Calibri" panose="020F0502020204030204" pitchFamily="34" charset="0"/>
                        </a:rPr>
                        <a:t>Year</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CFFB0"/>
                    </a:solidFill>
                  </a:tcPr>
                </a:tc>
                <a:tc>
                  <a:txBody>
                    <a:bodyPr/>
                    <a:lstStyle/>
                    <a:p>
                      <a:pPr algn="ctr" fontAlgn="b"/>
                      <a:r>
                        <a:rPr lang="en-US" sz="2000" b="1" i="0" u="none" strike="noStrike" dirty="0">
                          <a:solidFill>
                            <a:srgbClr val="000000"/>
                          </a:solidFill>
                          <a:effectLst/>
                          <a:latin typeface="Calibri" panose="020F0502020204030204" pitchFamily="34" charset="0"/>
                        </a:rPr>
                        <a:t>WSU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CFFB0"/>
                    </a:solidFill>
                  </a:tcPr>
                </a:tc>
                <a:tc>
                  <a:txBody>
                    <a:bodyPr/>
                    <a:lstStyle/>
                    <a:p>
                      <a:pPr algn="ctr" fontAlgn="b"/>
                      <a:r>
                        <a:rPr lang="en-US" sz="2000" b="1" i="0" u="none" strike="noStrike">
                          <a:solidFill>
                            <a:srgbClr val="000000"/>
                          </a:solidFill>
                          <a:effectLst/>
                          <a:latin typeface="Calibri" panose="020F0502020204030204" pitchFamily="34" charset="0"/>
                        </a:rPr>
                        <a:t>Ohio Average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CFFB0"/>
                    </a:solidFill>
                  </a:tcPr>
                </a:tc>
                <a:tc>
                  <a:txBody>
                    <a:bodyPr/>
                    <a:lstStyle/>
                    <a:p>
                      <a:pPr algn="ctr" fontAlgn="b"/>
                      <a:r>
                        <a:rPr lang="en-US" sz="2000" b="1" i="0" u="none" strike="noStrike">
                          <a:solidFill>
                            <a:srgbClr val="000000"/>
                          </a:solidFill>
                          <a:effectLst/>
                          <a:latin typeface="Calibri" panose="020F0502020204030204" pitchFamily="34" charset="0"/>
                        </a:rPr>
                        <a:t>WSU vs Ohio Average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CFFB0"/>
                    </a:solidFill>
                  </a:tcPr>
                </a:tc>
                <a:tc>
                  <a:txBody>
                    <a:bodyPr/>
                    <a:lstStyle/>
                    <a:p>
                      <a:pPr algn="ctr" fontAlgn="b"/>
                      <a:r>
                        <a:rPr lang="en-US" sz="2400" b="1" i="0" u="none" strike="noStrike" dirty="0">
                          <a:solidFill>
                            <a:srgbClr val="000000"/>
                          </a:solidFill>
                          <a:effectLst/>
                          <a:latin typeface="Calibri" panose="020F0502020204030204" pitchFamily="34" charset="0"/>
                        </a:rPr>
                        <a:t>WSU Rank (out of 11)</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CFFB0"/>
                    </a:solidFill>
                  </a:tcPr>
                </a:tc>
                <a:extLst>
                  <a:ext uri="{0D108BD9-81ED-4DB2-BD59-A6C34878D82A}">
                    <a16:rowId xmlns:a16="http://schemas.microsoft.com/office/drawing/2014/main" val="1918184358"/>
                  </a:ext>
                </a:extLst>
              </a:tr>
              <a:tr h="313839">
                <a:tc>
                  <a:txBody>
                    <a:bodyPr/>
                    <a:lstStyle/>
                    <a:p>
                      <a:pPr algn="ctr" fontAlgn="b"/>
                      <a:r>
                        <a:rPr lang="en-US" sz="2000" b="1" i="0" u="none" strike="noStrike">
                          <a:solidFill>
                            <a:srgbClr val="000000"/>
                          </a:solidFill>
                          <a:effectLst/>
                          <a:latin typeface="Calibri" panose="020F0502020204030204" pitchFamily="34" charset="0"/>
                        </a:rPr>
                        <a:t>2010</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$63,790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Calibri" panose="020F0502020204030204" pitchFamily="34" charset="0"/>
                        </a:rPr>
                        <a:t>$60,438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$3,352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2587437"/>
                  </a:ext>
                </a:extLst>
              </a:tr>
              <a:tr h="313839">
                <a:tc>
                  <a:txBody>
                    <a:bodyPr/>
                    <a:lstStyle/>
                    <a:p>
                      <a:pPr algn="ctr" fontAlgn="b"/>
                      <a:r>
                        <a:rPr lang="en-US" sz="2000" b="1" i="0" u="none" strike="noStrike">
                          <a:solidFill>
                            <a:srgbClr val="000000"/>
                          </a:solidFill>
                          <a:effectLst/>
                          <a:latin typeface="Calibri" panose="020F0502020204030204" pitchFamily="34" charset="0"/>
                        </a:rPr>
                        <a:t>2011</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$67,917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Calibri" panose="020F0502020204030204" pitchFamily="34" charset="0"/>
                        </a:rPr>
                        <a:t>$62,429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$5,488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3549646"/>
                  </a:ext>
                </a:extLst>
              </a:tr>
              <a:tr h="313839">
                <a:tc>
                  <a:txBody>
                    <a:bodyPr/>
                    <a:lstStyle/>
                    <a:p>
                      <a:pPr algn="ctr" fontAlgn="b"/>
                      <a:r>
                        <a:rPr lang="en-US" sz="2000" b="1" i="0" u="none" strike="noStrike">
                          <a:solidFill>
                            <a:srgbClr val="000000"/>
                          </a:solidFill>
                          <a:effectLst/>
                          <a:latin typeface="Calibri" panose="020F0502020204030204" pitchFamily="34" charset="0"/>
                        </a:rPr>
                        <a:t>2012</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$66,578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$64,520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Calibri" panose="020F0502020204030204" pitchFamily="34" charset="0"/>
                        </a:rPr>
                        <a:t>$2,058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9150554"/>
                  </a:ext>
                </a:extLst>
              </a:tr>
              <a:tr h="313839">
                <a:tc>
                  <a:txBody>
                    <a:bodyPr/>
                    <a:lstStyle/>
                    <a:p>
                      <a:pPr algn="ctr" fontAlgn="b"/>
                      <a:r>
                        <a:rPr lang="en-US" sz="2000" b="1" i="0" u="none" strike="noStrike">
                          <a:solidFill>
                            <a:srgbClr val="000000"/>
                          </a:solidFill>
                          <a:effectLst/>
                          <a:latin typeface="Calibri" panose="020F0502020204030204" pitchFamily="34" charset="0"/>
                        </a:rPr>
                        <a:t>2013</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$64,577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$67,986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FF0000"/>
                          </a:solidFill>
                          <a:effectLst/>
                          <a:latin typeface="Calibri" panose="020F0502020204030204" pitchFamily="34" charset="0"/>
                        </a:rPr>
                        <a:t>($3,409)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5781099"/>
                  </a:ext>
                </a:extLst>
              </a:tr>
              <a:tr h="313839">
                <a:tc>
                  <a:txBody>
                    <a:bodyPr/>
                    <a:lstStyle/>
                    <a:p>
                      <a:pPr algn="ctr" fontAlgn="b"/>
                      <a:r>
                        <a:rPr lang="en-US" sz="2000" b="1" i="0" u="none" strike="noStrike">
                          <a:solidFill>
                            <a:srgbClr val="000000"/>
                          </a:solidFill>
                          <a:effectLst/>
                          <a:latin typeface="Calibri" panose="020F0502020204030204" pitchFamily="34" charset="0"/>
                        </a:rPr>
                        <a:t>2014</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$66,882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$70,815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FF0000"/>
                          </a:solidFill>
                          <a:effectLst/>
                          <a:latin typeface="Calibri" panose="020F0502020204030204" pitchFamily="34" charset="0"/>
                        </a:rPr>
                        <a:t>($3,933)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5694466"/>
                  </a:ext>
                </a:extLst>
              </a:tr>
              <a:tr h="313839">
                <a:tc>
                  <a:txBody>
                    <a:bodyPr/>
                    <a:lstStyle/>
                    <a:p>
                      <a:pPr algn="ctr" fontAlgn="b"/>
                      <a:r>
                        <a:rPr lang="en-US" sz="2000" b="1" i="0" u="none" strike="noStrike">
                          <a:solidFill>
                            <a:srgbClr val="000000"/>
                          </a:solidFill>
                          <a:effectLst/>
                          <a:latin typeface="Calibri" panose="020F0502020204030204" pitchFamily="34" charset="0"/>
                        </a:rPr>
                        <a:t>2015</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$72,085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$72,070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2243880"/>
                  </a:ext>
                </a:extLst>
              </a:tr>
              <a:tr h="313839">
                <a:tc>
                  <a:txBody>
                    <a:bodyPr/>
                    <a:lstStyle/>
                    <a:p>
                      <a:pPr algn="ctr" fontAlgn="b"/>
                      <a:r>
                        <a:rPr lang="en-US" sz="2000" b="1" i="0" u="none" strike="noStrike">
                          <a:solidFill>
                            <a:srgbClr val="000000"/>
                          </a:solidFill>
                          <a:effectLst/>
                          <a:latin typeface="Calibri" panose="020F0502020204030204" pitchFamily="34" charset="0"/>
                        </a:rPr>
                        <a:t>2016</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$75,821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$73,647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$2,174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8028007"/>
                  </a:ext>
                </a:extLst>
              </a:tr>
              <a:tr h="313839">
                <a:tc>
                  <a:txBody>
                    <a:bodyPr/>
                    <a:lstStyle/>
                    <a:p>
                      <a:pPr algn="ctr" fontAlgn="b"/>
                      <a:r>
                        <a:rPr lang="en-US" sz="2000" b="1" i="0" u="none" strike="noStrike">
                          <a:solidFill>
                            <a:srgbClr val="000000"/>
                          </a:solidFill>
                          <a:effectLst/>
                          <a:latin typeface="Calibri" panose="020F0502020204030204" pitchFamily="34" charset="0"/>
                        </a:rPr>
                        <a:t>2017</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$77,920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$76,093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$1,827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5163170"/>
                  </a:ext>
                </a:extLst>
              </a:tr>
              <a:tr h="313839">
                <a:tc>
                  <a:txBody>
                    <a:bodyPr/>
                    <a:lstStyle/>
                    <a:p>
                      <a:pPr algn="ctr" fontAlgn="b"/>
                      <a:r>
                        <a:rPr lang="en-US" sz="2000" b="1" i="0" u="none" strike="noStrike">
                          <a:solidFill>
                            <a:srgbClr val="000000"/>
                          </a:solidFill>
                          <a:effectLst/>
                          <a:latin typeface="Calibri" panose="020F0502020204030204" pitchFamily="34" charset="0"/>
                        </a:rPr>
                        <a:t>2018</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$77,920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$76,854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$1,066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276916148"/>
                  </a:ext>
                </a:extLst>
              </a:tr>
              <a:tr h="313839">
                <a:tc>
                  <a:txBody>
                    <a:bodyPr/>
                    <a:lstStyle/>
                    <a:p>
                      <a:pPr algn="ctr" fontAlgn="b"/>
                      <a:r>
                        <a:rPr lang="en-US" sz="2000" b="1" i="0" u="none" strike="noStrike">
                          <a:solidFill>
                            <a:srgbClr val="000000"/>
                          </a:solidFill>
                          <a:effectLst/>
                          <a:latin typeface="Calibri" panose="020F0502020204030204" pitchFamily="34" charset="0"/>
                        </a:rPr>
                        <a:t>2019</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$77,920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$78,391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FF0000"/>
                          </a:solidFill>
                          <a:effectLst/>
                          <a:latin typeface="Calibri" panose="020F0502020204030204" pitchFamily="34" charset="0"/>
                        </a:rPr>
                        <a:t>($471)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1" i="0" u="none" strike="noStrike" dirty="0">
                          <a:solidFill>
                            <a:srgbClr val="000000"/>
                          </a:solidFill>
                          <a:effectLst/>
                          <a:latin typeface="Calibri" panose="020F0502020204030204" pitchFamily="34" charset="0"/>
                        </a:rPr>
                        <a:t>7</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651649728"/>
                  </a:ext>
                </a:extLst>
              </a:tr>
              <a:tr h="328783">
                <a:tc>
                  <a:txBody>
                    <a:bodyPr/>
                    <a:lstStyle/>
                    <a:p>
                      <a:pPr algn="ctr" fontAlgn="b"/>
                      <a:r>
                        <a:rPr lang="en-US" sz="2000" b="1" i="0" u="none" strike="noStrike">
                          <a:solidFill>
                            <a:srgbClr val="000000"/>
                          </a:solidFill>
                          <a:effectLst/>
                          <a:latin typeface="Calibri" panose="020F0502020204030204" pitchFamily="34" charset="0"/>
                        </a:rPr>
                        <a:t>2020</a:t>
                      </a:r>
                    </a:p>
                  </a:txBody>
                  <a:tcPr marL="9525" marR="9525" marT="9525"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$77,920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Calibri" panose="020F0502020204030204" pitchFamily="34" charset="0"/>
                        </a:rPr>
                        <a:t>$80,350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FF0000"/>
                          </a:solidFill>
                          <a:effectLst/>
                          <a:latin typeface="Calibri" panose="020F0502020204030204" pitchFamily="34" charset="0"/>
                        </a:rPr>
                        <a:t>($2,431)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1" i="0" u="none" strike="noStrike" dirty="0">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770471294"/>
                  </a:ext>
                </a:extLst>
              </a:tr>
            </a:tbl>
          </a:graphicData>
        </a:graphic>
      </p:graphicFrame>
    </p:spTree>
    <p:extLst>
      <p:ext uri="{BB962C8B-B14F-4D97-AF65-F5344CB8AC3E}">
        <p14:creationId xmlns:p14="http://schemas.microsoft.com/office/powerpoint/2010/main" val="13080216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B304D-031E-7D40-B55C-718777EC9B7F}"/>
              </a:ext>
            </a:extLst>
          </p:cNvPr>
          <p:cNvSpPr>
            <a:spLocks noGrp="1"/>
          </p:cNvSpPr>
          <p:nvPr>
            <p:ph type="title"/>
          </p:nvPr>
        </p:nvSpPr>
        <p:spPr/>
        <p:txBody>
          <a:bodyPr>
            <a:normAutofit fontScale="90000"/>
          </a:bodyPr>
          <a:lstStyle/>
          <a:p>
            <a:r>
              <a:rPr lang="en-US" dirty="0"/>
              <a:t>WSU vs. Ohio Peers: Percentage Differences Over Time</a:t>
            </a:r>
          </a:p>
        </p:txBody>
      </p:sp>
      <p:sp>
        <p:nvSpPr>
          <p:cNvPr id="3" name="Slide Number Placeholder 2">
            <a:extLst>
              <a:ext uri="{FF2B5EF4-FFF2-40B4-BE49-F238E27FC236}">
                <a16:creationId xmlns:a16="http://schemas.microsoft.com/office/drawing/2014/main" id="{7F43B478-FA96-344B-9A4E-359835E360DE}"/>
              </a:ext>
            </a:extLst>
          </p:cNvPr>
          <p:cNvSpPr>
            <a:spLocks noGrp="1"/>
          </p:cNvSpPr>
          <p:nvPr>
            <p:ph type="sldNum" sz="quarter" idx="12"/>
          </p:nvPr>
        </p:nvSpPr>
        <p:spPr/>
        <p:txBody>
          <a:bodyPr/>
          <a:lstStyle/>
          <a:p>
            <a:fld id="{3D5E3122-FEE6-3C47-835B-6BB42A140AF9}" type="slidenum">
              <a:rPr lang="en-US" smtClean="0"/>
              <a:pPr/>
              <a:t>54</a:t>
            </a:fld>
            <a:endParaRPr lang="en-US" dirty="0"/>
          </a:p>
        </p:txBody>
      </p:sp>
      <p:pic>
        <p:nvPicPr>
          <p:cNvPr id="4" name="Picture 3">
            <a:extLst>
              <a:ext uri="{FF2B5EF4-FFF2-40B4-BE49-F238E27FC236}">
                <a16:creationId xmlns:a16="http://schemas.microsoft.com/office/drawing/2014/main" id="{DE481EAE-2C5C-4846-A362-8FBE28088AC3}"/>
              </a:ext>
            </a:extLst>
          </p:cNvPr>
          <p:cNvPicPr>
            <a:picLocks noChangeAspect="1"/>
          </p:cNvPicPr>
          <p:nvPr/>
        </p:nvPicPr>
        <p:blipFill>
          <a:blip r:embed="rId2"/>
          <a:stretch>
            <a:fillRect/>
          </a:stretch>
        </p:blipFill>
        <p:spPr>
          <a:xfrm>
            <a:off x="1301916" y="1753181"/>
            <a:ext cx="9588168" cy="4603169"/>
          </a:xfrm>
          <a:prstGeom prst="rect">
            <a:avLst/>
          </a:prstGeom>
        </p:spPr>
      </p:pic>
    </p:spTree>
    <p:extLst>
      <p:ext uri="{BB962C8B-B14F-4D97-AF65-F5344CB8AC3E}">
        <p14:creationId xmlns:p14="http://schemas.microsoft.com/office/powerpoint/2010/main" val="17886238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D2676-A7D4-D346-BCDE-78B9065785CE}"/>
              </a:ext>
            </a:extLst>
          </p:cNvPr>
          <p:cNvSpPr>
            <a:spLocks noGrp="1"/>
          </p:cNvSpPr>
          <p:nvPr>
            <p:ph type="title"/>
          </p:nvPr>
        </p:nvSpPr>
        <p:spPr/>
        <p:txBody>
          <a:bodyPr/>
          <a:lstStyle/>
          <a:p>
            <a:r>
              <a:rPr lang="en-US" dirty="0"/>
              <a:t>WSU vs. Ohio Peers in Dollars Over Time</a:t>
            </a:r>
          </a:p>
        </p:txBody>
      </p:sp>
      <p:sp>
        <p:nvSpPr>
          <p:cNvPr id="3" name="Slide Number Placeholder 2">
            <a:extLst>
              <a:ext uri="{FF2B5EF4-FFF2-40B4-BE49-F238E27FC236}">
                <a16:creationId xmlns:a16="http://schemas.microsoft.com/office/drawing/2014/main" id="{D47AEF1E-5999-AF47-A2EE-A46E1E535685}"/>
              </a:ext>
            </a:extLst>
          </p:cNvPr>
          <p:cNvSpPr>
            <a:spLocks noGrp="1"/>
          </p:cNvSpPr>
          <p:nvPr>
            <p:ph type="sldNum" sz="quarter" idx="12"/>
          </p:nvPr>
        </p:nvSpPr>
        <p:spPr/>
        <p:txBody>
          <a:bodyPr/>
          <a:lstStyle/>
          <a:p>
            <a:fld id="{3D5E3122-FEE6-3C47-835B-6BB42A140AF9}" type="slidenum">
              <a:rPr lang="en-US" smtClean="0"/>
              <a:pPr/>
              <a:t>55</a:t>
            </a:fld>
            <a:endParaRPr lang="en-US" dirty="0"/>
          </a:p>
        </p:txBody>
      </p:sp>
      <p:pic>
        <p:nvPicPr>
          <p:cNvPr id="4" name="Picture 3">
            <a:extLst>
              <a:ext uri="{FF2B5EF4-FFF2-40B4-BE49-F238E27FC236}">
                <a16:creationId xmlns:a16="http://schemas.microsoft.com/office/drawing/2014/main" id="{7C81E6BD-2509-8C44-9FF8-90139D147415}"/>
              </a:ext>
            </a:extLst>
          </p:cNvPr>
          <p:cNvPicPr>
            <a:picLocks noChangeAspect="1"/>
          </p:cNvPicPr>
          <p:nvPr/>
        </p:nvPicPr>
        <p:blipFill>
          <a:blip r:embed="rId2"/>
          <a:stretch>
            <a:fillRect/>
          </a:stretch>
        </p:blipFill>
        <p:spPr>
          <a:xfrm>
            <a:off x="1473199" y="1735666"/>
            <a:ext cx="9330267" cy="4427923"/>
          </a:xfrm>
          <a:prstGeom prst="rect">
            <a:avLst/>
          </a:prstGeom>
        </p:spPr>
      </p:pic>
    </p:spTree>
    <p:extLst>
      <p:ext uri="{BB962C8B-B14F-4D97-AF65-F5344CB8AC3E}">
        <p14:creationId xmlns:p14="http://schemas.microsoft.com/office/powerpoint/2010/main" val="24563057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E76D2CA-B89A-9B47-8DB5-2A22FAD200F2}"/>
              </a:ext>
            </a:extLst>
          </p:cNvPr>
          <p:cNvSpPr>
            <a:spLocks noGrp="1"/>
          </p:cNvSpPr>
          <p:nvPr>
            <p:ph type="ftr" sz="quarter" idx="11"/>
          </p:nvPr>
        </p:nvSpPr>
        <p:spPr/>
        <p:txBody>
          <a:bodyPr/>
          <a:lstStyle/>
          <a:p>
            <a:endParaRPr lang="en-US"/>
          </a:p>
        </p:txBody>
      </p:sp>
      <p:sp>
        <p:nvSpPr>
          <p:cNvPr id="3" name="Slide Number Placeholder 2">
            <a:extLst>
              <a:ext uri="{FF2B5EF4-FFF2-40B4-BE49-F238E27FC236}">
                <a16:creationId xmlns:a16="http://schemas.microsoft.com/office/drawing/2014/main" id="{42DFB8FC-FB68-4345-AED2-4376B1F26615}"/>
              </a:ext>
            </a:extLst>
          </p:cNvPr>
          <p:cNvSpPr>
            <a:spLocks noGrp="1"/>
          </p:cNvSpPr>
          <p:nvPr>
            <p:ph type="sldNum" sz="quarter" idx="12"/>
          </p:nvPr>
        </p:nvSpPr>
        <p:spPr/>
        <p:txBody>
          <a:bodyPr/>
          <a:lstStyle/>
          <a:p>
            <a:fld id="{3D5E3122-FEE6-3C47-835B-6BB42A140AF9}" type="slidenum">
              <a:rPr lang="en-US" smtClean="0"/>
              <a:pPr/>
              <a:t>56</a:t>
            </a:fld>
            <a:endParaRPr lang="en-US" dirty="0"/>
          </a:p>
        </p:txBody>
      </p:sp>
      <p:sp>
        <p:nvSpPr>
          <p:cNvPr id="4" name="TextBox 3">
            <a:extLst>
              <a:ext uri="{FF2B5EF4-FFF2-40B4-BE49-F238E27FC236}">
                <a16:creationId xmlns:a16="http://schemas.microsoft.com/office/drawing/2014/main" id="{102EABB9-90EB-3240-9432-0FA4575AE7EC}"/>
              </a:ext>
            </a:extLst>
          </p:cNvPr>
          <p:cNvSpPr txBox="1"/>
          <p:nvPr/>
        </p:nvSpPr>
        <p:spPr>
          <a:xfrm>
            <a:off x="2743200" y="1548581"/>
            <a:ext cx="5867400" cy="3323987"/>
          </a:xfrm>
          <a:prstGeom prst="rect">
            <a:avLst/>
          </a:prstGeom>
          <a:solidFill>
            <a:srgbClr val="FFECF3"/>
          </a:solidFill>
          <a:ln w="38100">
            <a:solidFill>
              <a:srgbClr val="FF0000"/>
            </a:solidFill>
          </a:ln>
        </p:spPr>
        <p:txBody>
          <a:bodyPr wrap="square" rtlCol="0">
            <a:spAutoFit/>
          </a:bodyPr>
          <a:lstStyle/>
          <a:p>
            <a:pPr algn="ctr"/>
            <a:r>
              <a:rPr lang="en-US" sz="4800" b="1" dirty="0"/>
              <a:t>6. </a:t>
            </a:r>
          </a:p>
          <a:p>
            <a:pPr algn="ctr"/>
            <a:r>
              <a:rPr lang="en-US" sz="4800" b="1" dirty="0"/>
              <a:t>Health Care Analysis: Faculty out of pocket costs</a:t>
            </a:r>
          </a:p>
          <a:p>
            <a:endParaRPr lang="en-US" dirty="0"/>
          </a:p>
        </p:txBody>
      </p:sp>
    </p:spTree>
    <p:extLst>
      <p:ext uri="{BB962C8B-B14F-4D97-AF65-F5344CB8AC3E}">
        <p14:creationId xmlns:p14="http://schemas.microsoft.com/office/powerpoint/2010/main" val="19611442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803D023-6304-F94E-B2F7-3203CF9ADA36}"/>
              </a:ext>
            </a:extLst>
          </p:cNvPr>
          <p:cNvSpPr>
            <a:spLocks noGrp="1"/>
          </p:cNvSpPr>
          <p:nvPr>
            <p:ph type="title"/>
          </p:nvPr>
        </p:nvSpPr>
        <p:spPr/>
        <p:txBody>
          <a:bodyPr/>
          <a:lstStyle/>
          <a:p>
            <a:r>
              <a:rPr lang="en-US" dirty="0"/>
              <a:t>Medical Plan Coverage for All Employees, 2017</a:t>
            </a:r>
          </a:p>
        </p:txBody>
      </p:sp>
      <p:sp>
        <p:nvSpPr>
          <p:cNvPr id="3" name="Slide Number Placeholder 2">
            <a:extLst>
              <a:ext uri="{FF2B5EF4-FFF2-40B4-BE49-F238E27FC236}">
                <a16:creationId xmlns:a16="http://schemas.microsoft.com/office/drawing/2014/main" id="{34C08C8E-07CD-F94C-839E-D6D30C8D6C95}"/>
              </a:ext>
            </a:extLst>
          </p:cNvPr>
          <p:cNvSpPr>
            <a:spLocks noGrp="1"/>
          </p:cNvSpPr>
          <p:nvPr>
            <p:ph type="sldNum" sz="quarter" idx="12"/>
          </p:nvPr>
        </p:nvSpPr>
        <p:spPr/>
        <p:txBody>
          <a:bodyPr/>
          <a:lstStyle/>
          <a:p>
            <a:fld id="{3D5E3122-FEE6-3C47-835B-6BB42A140AF9}" type="slidenum">
              <a:rPr lang="en-US" smtClean="0"/>
              <a:pPr/>
              <a:t>57</a:t>
            </a:fld>
            <a:endParaRPr lang="en-US" dirty="0"/>
          </a:p>
        </p:txBody>
      </p:sp>
      <p:pic>
        <p:nvPicPr>
          <p:cNvPr id="12" name="Picture 11">
            <a:extLst>
              <a:ext uri="{FF2B5EF4-FFF2-40B4-BE49-F238E27FC236}">
                <a16:creationId xmlns:a16="http://schemas.microsoft.com/office/drawing/2014/main" id="{A5D98D41-81B5-DE4D-8589-D87154381E5E}"/>
              </a:ext>
            </a:extLst>
          </p:cNvPr>
          <p:cNvPicPr>
            <a:picLocks noChangeAspect="1"/>
          </p:cNvPicPr>
          <p:nvPr/>
        </p:nvPicPr>
        <p:blipFill>
          <a:blip r:embed="rId2"/>
          <a:stretch>
            <a:fillRect/>
          </a:stretch>
        </p:blipFill>
        <p:spPr>
          <a:xfrm>
            <a:off x="2099733" y="1544013"/>
            <a:ext cx="7882467" cy="4994899"/>
          </a:xfrm>
          <a:prstGeom prst="rect">
            <a:avLst/>
          </a:prstGeom>
          <a:ln w="15875">
            <a:solidFill>
              <a:srgbClr val="0070C0"/>
            </a:solidFill>
          </a:ln>
        </p:spPr>
      </p:pic>
    </p:spTree>
    <p:extLst>
      <p:ext uri="{BB962C8B-B14F-4D97-AF65-F5344CB8AC3E}">
        <p14:creationId xmlns:p14="http://schemas.microsoft.com/office/powerpoint/2010/main" val="17725896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15703-B5D9-1345-B483-249265E7FAEE}"/>
              </a:ext>
            </a:extLst>
          </p:cNvPr>
          <p:cNvSpPr>
            <a:spLocks noGrp="1"/>
          </p:cNvSpPr>
          <p:nvPr>
            <p:ph type="title"/>
          </p:nvPr>
        </p:nvSpPr>
        <p:spPr/>
        <p:txBody>
          <a:bodyPr/>
          <a:lstStyle/>
          <a:p>
            <a:r>
              <a:rPr lang="en-US" dirty="0"/>
              <a:t>Medical Plan Coverage for AAUP by Salary Tiers, 2017</a:t>
            </a:r>
          </a:p>
        </p:txBody>
      </p:sp>
      <p:sp>
        <p:nvSpPr>
          <p:cNvPr id="3" name="Slide Number Placeholder 2">
            <a:extLst>
              <a:ext uri="{FF2B5EF4-FFF2-40B4-BE49-F238E27FC236}">
                <a16:creationId xmlns:a16="http://schemas.microsoft.com/office/drawing/2014/main" id="{AAB4632F-53A9-414D-A6F1-517C1647B815}"/>
              </a:ext>
            </a:extLst>
          </p:cNvPr>
          <p:cNvSpPr>
            <a:spLocks noGrp="1"/>
          </p:cNvSpPr>
          <p:nvPr>
            <p:ph type="sldNum" sz="quarter" idx="12"/>
          </p:nvPr>
        </p:nvSpPr>
        <p:spPr/>
        <p:txBody>
          <a:bodyPr/>
          <a:lstStyle/>
          <a:p>
            <a:fld id="{3D5E3122-FEE6-3C47-835B-6BB42A140AF9}" type="slidenum">
              <a:rPr lang="en-US" smtClean="0"/>
              <a:pPr/>
              <a:t>58</a:t>
            </a:fld>
            <a:endParaRPr lang="en-US" dirty="0"/>
          </a:p>
        </p:txBody>
      </p:sp>
      <p:graphicFrame>
        <p:nvGraphicFramePr>
          <p:cNvPr id="6" name="Table 5">
            <a:extLst>
              <a:ext uri="{FF2B5EF4-FFF2-40B4-BE49-F238E27FC236}">
                <a16:creationId xmlns:a16="http://schemas.microsoft.com/office/drawing/2014/main" id="{35DF19CD-0E49-0C40-BDDF-5FB4D3F45E1C}"/>
              </a:ext>
            </a:extLst>
          </p:cNvPr>
          <p:cNvGraphicFramePr>
            <a:graphicFrameLocks noGrp="1"/>
          </p:cNvGraphicFramePr>
          <p:nvPr>
            <p:extLst>
              <p:ext uri="{D42A27DB-BD31-4B8C-83A1-F6EECF244321}">
                <p14:modId xmlns:p14="http://schemas.microsoft.com/office/powerpoint/2010/main" val="692880257"/>
              </p:ext>
            </p:extLst>
          </p:nvPr>
        </p:nvGraphicFramePr>
        <p:xfrm>
          <a:off x="1502921" y="1587418"/>
          <a:ext cx="9186157" cy="4768932"/>
        </p:xfrm>
        <a:graphic>
          <a:graphicData uri="http://schemas.openxmlformats.org/drawingml/2006/table">
            <a:tbl>
              <a:tblPr/>
              <a:tblGrid>
                <a:gridCol w="1157073">
                  <a:extLst>
                    <a:ext uri="{9D8B030D-6E8A-4147-A177-3AD203B41FA5}">
                      <a16:colId xmlns:a16="http://schemas.microsoft.com/office/drawing/2014/main" val="3813305457"/>
                    </a:ext>
                  </a:extLst>
                </a:gridCol>
                <a:gridCol w="1260204">
                  <a:extLst>
                    <a:ext uri="{9D8B030D-6E8A-4147-A177-3AD203B41FA5}">
                      <a16:colId xmlns:a16="http://schemas.microsoft.com/office/drawing/2014/main" val="654114290"/>
                    </a:ext>
                  </a:extLst>
                </a:gridCol>
                <a:gridCol w="1018728">
                  <a:extLst>
                    <a:ext uri="{9D8B030D-6E8A-4147-A177-3AD203B41FA5}">
                      <a16:colId xmlns:a16="http://schemas.microsoft.com/office/drawing/2014/main" val="1773360681"/>
                    </a:ext>
                  </a:extLst>
                </a:gridCol>
                <a:gridCol w="1109281">
                  <a:extLst>
                    <a:ext uri="{9D8B030D-6E8A-4147-A177-3AD203B41FA5}">
                      <a16:colId xmlns:a16="http://schemas.microsoft.com/office/drawing/2014/main" val="3441316622"/>
                    </a:ext>
                  </a:extLst>
                </a:gridCol>
                <a:gridCol w="1184743">
                  <a:extLst>
                    <a:ext uri="{9D8B030D-6E8A-4147-A177-3AD203B41FA5}">
                      <a16:colId xmlns:a16="http://schemas.microsoft.com/office/drawing/2014/main" val="3805502455"/>
                    </a:ext>
                  </a:extLst>
                </a:gridCol>
                <a:gridCol w="1124374">
                  <a:extLst>
                    <a:ext uri="{9D8B030D-6E8A-4147-A177-3AD203B41FA5}">
                      <a16:colId xmlns:a16="http://schemas.microsoft.com/office/drawing/2014/main" val="812040754"/>
                    </a:ext>
                  </a:extLst>
                </a:gridCol>
                <a:gridCol w="656513">
                  <a:extLst>
                    <a:ext uri="{9D8B030D-6E8A-4147-A177-3AD203B41FA5}">
                      <a16:colId xmlns:a16="http://schemas.microsoft.com/office/drawing/2014/main" val="4274572064"/>
                    </a:ext>
                  </a:extLst>
                </a:gridCol>
                <a:gridCol w="656513">
                  <a:extLst>
                    <a:ext uri="{9D8B030D-6E8A-4147-A177-3AD203B41FA5}">
                      <a16:colId xmlns:a16="http://schemas.microsoft.com/office/drawing/2014/main" val="1870609778"/>
                    </a:ext>
                  </a:extLst>
                </a:gridCol>
                <a:gridCol w="1018728">
                  <a:extLst>
                    <a:ext uri="{9D8B030D-6E8A-4147-A177-3AD203B41FA5}">
                      <a16:colId xmlns:a16="http://schemas.microsoft.com/office/drawing/2014/main" val="2139241230"/>
                    </a:ext>
                  </a:extLst>
                </a:gridCol>
              </a:tblGrid>
              <a:tr h="241741">
                <a:tc>
                  <a:txBody>
                    <a:bodyPr/>
                    <a:lstStyle/>
                    <a:p>
                      <a:pPr algn="l" fontAlgn="b"/>
                      <a:r>
                        <a:rPr lang="en-US" sz="1600" b="1" i="0" u="none" strike="noStrike" dirty="0">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pPr algn="ctr" fontAlgn="b"/>
                      <a:r>
                        <a:rPr lang="en-US" sz="1600" b="1" i="0" u="none" strike="noStrike">
                          <a:solidFill>
                            <a:srgbClr val="000000"/>
                          </a:solidFill>
                          <a:effectLst/>
                          <a:latin typeface="Calibri" panose="020F0502020204030204" pitchFamily="34" charset="0"/>
                        </a:rPr>
                        <a:t>Salary Tier</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1600" b="0"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0244597"/>
                  </a:ext>
                </a:extLst>
              </a:tr>
              <a:tr h="241741">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effectLst/>
                          <a:latin typeface="Calibri" panose="020F0502020204030204" pitchFamily="34" charset="0"/>
                        </a:rPr>
                        <a:t>Coverage</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30k - 49k</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50k - 74k</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75k - 99k</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&gt; 100k</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Waived</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Total</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 of Total</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929497459"/>
                  </a:ext>
                </a:extLst>
              </a:tr>
              <a:tr h="241741">
                <a:tc>
                  <a:txBody>
                    <a:bodyPr/>
                    <a:lstStyle/>
                    <a:p>
                      <a:pPr algn="l" fontAlgn="b"/>
                      <a:r>
                        <a:rPr lang="en-US" sz="1600" b="0"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Emp</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5</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10</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11</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6</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32</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956937814"/>
                  </a:ext>
                </a:extLst>
              </a:tr>
              <a:tr h="241741">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Emp + 1</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2</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17</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4</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13</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36</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365559177"/>
                  </a:ext>
                </a:extLst>
              </a:tr>
              <a:tr h="241741">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Emp + 2</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11</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20</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30</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33</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94</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146597793"/>
                  </a:ext>
                </a:extLst>
              </a:tr>
              <a:tr h="241741">
                <a:tc>
                  <a:txBody>
                    <a:bodyPr/>
                    <a:lstStyle/>
                    <a:p>
                      <a:pPr algn="l" fontAlgn="b"/>
                      <a:r>
                        <a:rPr lang="en-US" sz="1600" b="1" i="0" u="none" strike="noStrike">
                          <a:solidFill>
                            <a:srgbClr val="FFFFFF"/>
                          </a:solidFill>
                          <a:effectLst/>
                          <a:latin typeface="Calibri" panose="020F0502020204030204" pitchFamily="34" charset="0"/>
                        </a:rPr>
                        <a:t>HDHP</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l" fontAlgn="b"/>
                      <a:r>
                        <a:rPr lang="en-US" sz="1600" b="1" i="0" u="none" strike="noStrike">
                          <a:solidFill>
                            <a:srgbClr val="000000"/>
                          </a:solidFill>
                          <a:effectLst/>
                          <a:latin typeface="Calibri" panose="020F0502020204030204" pitchFamily="34" charset="0"/>
                        </a:rPr>
                        <a:t>TOTAL</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18</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dirty="0">
                          <a:solidFill>
                            <a:srgbClr val="000000"/>
                          </a:solidFill>
                          <a:effectLst/>
                          <a:latin typeface="Calibri" panose="020F0502020204030204" pitchFamily="34" charset="0"/>
                        </a:rPr>
                        <a:t>47</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45</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52</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162</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27%</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377385154"/>
                  </a:ext>
                </a:extLst>
              </a:tr>
              <a:tr h="241741">
                <a:tc>
                  <a:txBody>
                    <a:bodyPr/>
                    <a:lstStyle/>
                    <a:p>
                      <a:pPr algn="l" fontAlgn="b"/>
                      <a:r>
                        <a:rPr lang="en-US" sz="1600" b="0"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Emp</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13</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13</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9</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5</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40</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4047877121"/>
                  </a:ext>
                </a:extLst>
              </a:tr>
              <a:tr h="241741">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Emp + 1</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1</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15</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Calibri" panose="020F0502020204030204" pitchFamily="34" charset="0"/>
                        </a:rPr>
                        <a:t>7</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13</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36</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337801010"/>
                  </a:ext>
                </a:extLst>
              </a:tr>
              <a:tr h="241741">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Emp + 2</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12</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30</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29</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21</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92</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274688556"/>
                  </a:ext>
                </a:extLst>
              </a:tr>
              <a:tr h="241741">
                <a:tc>
                  <a:txBody>
                    <a:bodyPr/>
                    <a:lstStyle/>
                    <a:p>
                      <a:pPr algn="l" fontAlgn="b"/>
                      <a:r>
                        <a:rPr lang="en-US" sz="1600" b="1" i="0" u="none" strike="noStrike">
                          <a:solidFill>
                            <a:srgbClr val="FFFFFF"/>
                          </a:solidFill>
                          <a:effectLst/>
                          <a:latin typeface="Calibri" panose="020F0502020204030204" pitchFamily="34" charset="0"/>
                        </a:rPr>
                        <a:t>PPO 80/20</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l" fontAlgn="b"/>
                      <a:r>
                        <a:rPr lang="en-US" sz="1600" b="1" i="0" u="none" strike="noStrike">
                          <a:solidFill>
                            <a:srgbClr val="000000"/>
                          </a:solidFill>
                          <a:effectLst/>
                          <a:latin typeface="Calibri" panose="020F0502020204030204" pitchFamily="34" charset="0"/>
                        </a:rPr>
                        <a:t>TOTAL</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26</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58</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45</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39</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168</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28%</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588704602"/>
                  </a:ext>
                </a:extLst>
              </a:tr>
              <a:tr h="241741">
                <a:tc>
                  <a:txBody>
                    <a:bodyPr/>
                    <a:lstStyle/>
                    <a:p>
                      <a:pPr algn="l" fontAlgn="b"/>
                      <a:r>
                        <a:rPr lang="en-US" sz="1600" b="0"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Emp</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5</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28</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15</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Calibri" panose="020F0502020204030204" pitchFamily="34" charset="0"/>
                        </a:rPr>
                        <a:t>8</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56</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425628172"/>
                  </a:ext>
                </a:extLst>
              </a:tr>
              <a:tr h="241741">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Emp + 1</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3</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27</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33</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14</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77</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795144611"/>
                  </a:ext>
                </a:extLst>
              </a:tr>
              <a:tr h="241741">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Emp + 2</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5</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32</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44</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24</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105</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450498469"/>
                  </a:ext>
                </a:extLst>
              </a:tr>
              <a:tr h="241741">
                <a:tc>
                  <a:txBody>
                    <a:bodyPr/>
                    <a:lstStyle/>
                    <a:p>
                      <a:pPr algn="l" fontAlgn="b"/>
                      <a:r>
                        <a:rPr lang="en-US" sz="1600" b="1" i="0" u="none" strike="noStrike">
                          <a:solidFill>
                            <a:srgbClr val="FFFFFF"/>
                          </a:solidFill>
                          <a:effectLst/>
                          <a:latin typeface="Calibri" panose="020F0502020204030204" pitchFamily="34" charset="0"/>
                        </a:rPr>
                        <a:t>PPO 90/10</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l" fontAlgn="b"/>
                      <a:r>
                        <a:rPr lang="en-US" sz="1600" b="1" i="0" u="none" strike="noStrike">
                          <a:solidFill>
                            <a:srgbClr val="000000"/>
                          </a:solidFill>
                          <a:effectLst/>
                          <a:latin typeface="Calibri" panose="020F0502020204030204" pitchFamily="34" charset="0"/>
                        </a:rPr>
                        <a:t>TOTAL</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13</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87</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92</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46</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dirty="0">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238</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40%</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785102814"/>
                  </a:ext>
                </a:extLst>
              </a:tr>
              <a:tr h="241741">
                <a:tc>
                  <a:txBody>
                    <a:bodyPr/>
                    <a:lstStyle/>
                    <a:p>
                      <a:pPr algn="l" fontAlgn="b"/>
                      <a:r>
                        <a:rPr lang="en-US" sz="1600" b="1" i="0" u="none" strike="noStrike">
                          <a:solidFill>
                            <a:srgbClr val="000000"/>
                          </a:solidFill>
                          <a:effectLst/>
                          <a:latin typeface="Calibri" panose="020F0502020204030204" pitchFamily="34" charset="0"/>
                        </a:rPr>
                        <a:t>Waived</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Waived</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25</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25</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4%</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598546060"/>
                  </a:ext>
                </a:extLst>
              </a:tr>
              <a:tr h="241741">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995615067"/>
                  </a:ext>
                </a:extLst>
              </a:tr>
              <a:tr h="241741">
                <a:tc>
                  <a:txBody>
                    <a:bodyPr/>
                    <a:lstStyle/>
                    <a:p>
                      <a:pPr algn="ctr" fontAlgn="b"/>
                      <a:r>
                        <a:rPr lang="en-US" sz="1600" b="1"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panose="020F0502020204030204" pitchFamily="34" charset="0"/>
                        </a:rPr>
                        <a:t>Total</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57</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192</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182</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137</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25</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panose="020F0502020204030204" pitchFamily="34" charset="0"/>
                        </a:rPr>
                        <a:t>593</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dirty="0">
                          <a:solidFill>
                            <a:srgbClr val="000000"/>
                          </a:solidFill>
                          <a:effectLst/>
                          <a:latin typeface="Calibri" panose="020F0502020204030204" pitchFamily="34" charset="0"/>
                        </a:rPr>
                        <a:t>100%</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666964753"/>
                  </a:ext>
                </a:extLst>
              </a:tr>
              <a:tr h="241741">
                <a:tc>
                  <a:txBody>
                    <a:bodyPr/>
                    <a:lstStyle/>
                    <a:p>
                      <a:pPr algn="l" fontAlgn="b"/>
                      <a:r>
                        <a:rPr lang="en-US" sz="1600" b="0" i="0" u="none" strike="noStrike">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panose="020F0502020204030204" pitchFamily="34" charset="0"/>
                        </a:rPr>
                        <a:t>Percent of Total</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600" b="1" i="0" u="none" strike="noStrike">
                          <a:solidFill>
                            <a:srgbClr val="000000"/>
                          </a:solidFill>
                          <a:effectLst/>
                          <a:latin typeface="Calibri" panose="020F0502020204030204" pitchFamily="34" charset="0"/>
                        </a:rPr>
                        <a:t>10%</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600" b="1" i="0" u="none" strike="noStrike">
                          <a:solidFill>
                            <a:srgbClr val="000000"/>
                          </a:solidFill>
                          <a:effectLst/>
                          <a:latin typeface="Calibri" panose="020F0502020204030204" pitchFamily="34" charset="0"/>
                        </a:rPr>
                        <a:t>32%</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600" b="1" i="0" u="none" strike="noStrike">
                          <a:solidFill>
                            <a:srgbClr val="000000"/>
                          </a:solidFill>
                          <a:effectLst/>
                          <a:latin typeface="Calibri" panose="020F0502020204030204" pitchFamily="34" charset="0"/>
                        </a:rPr>
                        <a:t>31%</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600" b="1" i="0" u="none" strike="noStrike">
                          <a:solidFill>
                            <a:srgbClr val="000000"/>
                          </a:solidFill>
                          <a:effectLst/>
                          <a:latin typeface="Calibri" panose="020F0502020204030204" pitchFamily="34" charset="0"/>
                        </a:rPr>
                        <a:t>23%</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600" b="1" i="0" u="none" strike="noStrike">
                          <a:solidFill>
                            <a:srgbClr val="000000"/>
                          </a:solidFill>
                          <a:effectLst/>
                          <a:latin typeface="Calibri" panose="020F0502020204030204" pitchFamily="34" charset="0"/>
                        </a:rPr>
                        <a:t>4%</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600" b="1" i="0" u="none" strike="noStrike">
                          <a:solidFill>
                            <a:srgbClr val="000000"/>
                          </a:solidFill>
                          <a:effectLst/>
                          <a:latin typeface="Calibri" panose="020F0502020204030204" pitchFamily="34" charset="0"/>
                        </a:rPr>
                        <a:t>100%</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600" b="1" i="0" u="none" strike="noStrike" dirty="0">
                          <a:solidFill>
                            <a:srgbClr val="000000"/>
                          </a:solidFill>
                          <a:effectLst/>
                          <a:latin typeface="Calibri" panose="020F0502020204030204" pitchFamily="34" charset="0"/>
                        </a:rPr>
                        <a:t> </a:t>
                      </a:r>
                    </a:p>
                  </a:txBody>
                  <a:tcPr marL="7554" marR="7554" marT="75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817254873"/>
                  </a:ext>
                </a:extLst>
              </a:tr>
            </a:tbl>
          </a:graphicData>
        </a:graphic>
      </p:graphicFrame>
    </p:spTree>
    <p:extLst>
      <p:ext uri="{BB962C8B-B14F-4D97-AF65-F5344CB8AC3E}">
        <p14:creationId xmlns:p14="http://schemas.microsoft.com/office/powerpoint/2010/main" val="24297669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BA06A-29D9-C141-9D29-805256930FDE}"/>
              </a:ext>
            </a:extLst>
          </p:cNvPr>
          <p:cNvSpPr>
            <a:spLocks noGrp="1"/>
          </p:cNvSpPr>
          <p:nvPr>
            <p:ph type="title"/>
          </p:nvPr>
        </p:nvSpPr>
        <p:spPr/>
        <p:txBody>
          <a:bodyPr/>
          <a:lstStyle/>
          <a:p>
            <a:r>
              <a:rPr lang="en-US" dirty="0"/>
              <a:t>Current Medical Premiums Paid by AAUP Members</a:t>
            </a:r>
          </a:p>
        </p:txBody>
      </p:sp>
      <p:sp>
        <p:nvSpPr>
          <p:cNvPr id="3" name="Slide Number Placeholder 2">
            <a:extLst>
              <a:ext uri="{FF2B5EF4-FFF2-40B4-BE49-F238E27FC236}">
                <a16:creationId xmlns:a16="http://schemas.microsoft.com/office/drawing/2014/main" id="{675B0FF3-2631-4040-9348-E893ACF4E9F5}"/>
              </a:ext>
            </a:extLst>
          </p:cNvPr>
          <p:cNvSpPr>
            <a:spLocks noGrp="1"/>
          </p:cNvSpPr>
          <p:nvPr>
            <p:ph type="sldNum" sz="quarter" idx="12"/>
          </p:nvPr>
        </p:nvSpPr>
        <p:spPr/>
        <p:txBody>
          <a:bodyPr/>
          <a:lstStyle/>
          <a:p>
            <a:fld id="{3D5E3122-FEE6-3C47-835B-6BB42A140AF9}" type="slidenum">
              <a:rPr lang="en-US" smtClean="0"/>
              <a:pPr/>
              <a:t>59</a:t>
            </a:fld>
            <a:endParaRPr lang="en-US" dirty="0"/>
          </a:p>
        </p:txBody>
      </p:sp>
      <p:pic>
        <p:nvPicPr>
          <p:cNvPr id="9" name="Picture 8">
            <a:extLst>
              <a:ext uri="{FF2B5EF4-FFF2-40B4-BE49-F238E27FC236}">
                <a16:creationId xmlns:a16="http://schemas.microsoft.com/office/drawing/2014/main" id="{5E3D88E7-32CF-5647-8946-931CD23BBA09}"/>
              </a:ext>
            </a:extLst>
          </p:cNvPr>
          <p:cNvPicPr>
            <a:picLocks noChangeAspect="1"/>
          </p:cNvPicPr>
          <p:nvPr/>
        </p:nvPicPr>
        <p:blipFill>
          <a:blip r:embed="rId2"/>
          <a:stretch>
            <a:fillRect/>
          </a:stretch>
        </p:blipFill>
        <p:spPr>
          <a:xfrm>
            <a:off x="1033216" y="1568927"/>
            <a:ext cx="10125567" cy="4604843"/>
          </a:xfrm>
          <a:prstGeom prst="rect">
            <a:avLst/>
          </a:prstGeom>
          <a:ln w="38100">
            <a:solidFill>
              <a:schemeClr val="accent5">
                <a:lumMod val="75000"/>
              </a:schemeClr>
            </a:solidFill>
          </a:ln>
        </p:spPr>
      </p:pic>
    </p:spTree>
    <p:extLst>
      <p:ext uri="{BB962C8B-B14F-4D97-AF65-F5344CB8AC3E}">
        <p14:creationId xmlns:p14="http://schemas.microsoft.com/office/powerpoint/2010/main" val="23060283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9BE4D-005D-F745-8855-9494E857B07F}"/>
              </a:ext>
            </a:extLst>
          </p:cNvPr>
          <p:cNvSpPr>
            <a:spLocks noGrp="1"/>
          </p:cNvSpPr>
          <p:nvPr>
            <p:ph type="title"/>
          </p:nvPr>
        </p:nvSpPr>
        <p:spPr/>
        <p:txBody>
          <a:bodyPr/>
          <a:lstStyle/>
          <a:p>
            <a:r>
              <a:rPr lang="en-US" dirty="0"/>
              <a:t>Proposed Total Premiums by WSU Administration</a:t>
            </a:r>
          </a:p>
        </p:txBody>
      </p:sp>
      <p:sp>
        <p:nvSpPr>
          <p:cNvPr id="3" name="Slide Number Placeholder 2">
            <a:extLst>
              <a:ext uri="{FF2B5EF4-FFF2-40B4-BE49-F238E27FC236}">
                <a16:creationId xmlns:a16="http://schemas.microsoft.com/office/drawing/2014/main" id="{A4349710-9BC4-5447-A04E-675EB368A6A0}"/>
              </a:ext>
            </a:extLst>
          </p:cNvPr>
          <p:cNvSpPr>
            <a:spLocks noGrp="1"/>
          </p:cNvSpPr>
          <p:nvPr>
            <p:ph type="sldNum" sz="quarter" idx="12"/>
          </p:nvPr>
        </p:nvSpPr>
        <p:spPr/>
        <p:txBody>
          <a:bodyPr/>
          <a:lstStyle/>
          <a:p>
            <a:fld id="{3D5E3122-FEE6-3C47-835B-6BB42A140AF9}" type="slidenum">
              <a:rPr lang="en-US" smtClean="0"/>
              <a:pPr/>
              <a:t>60</a:t>
            </a:fld>
            <a:endParaRPr lang="en-US" dirty="0"/>
          </a:p>
        </p:txBody>
      </p:sp>
      <p:pic>
        <p:nvPicPr>
          <p:cNvPr id="6" name="Picture 5">
            <a:extLst>
              <a:ext uri="{FF2B5EF4-FFF2-40B4-BE49-F238E27FC236}">
                <a16:creationId xmlns:a16="http://schemas.microsoft.com/office/drawing/2014/main" id="{C8B29C8B-CE03-574C-8C23-192F2968D1D3}"/>
              </a:ext>
            </a:extLst>
          </p:cNvPr>
          <p:cNvPicPr>
            <a:picLocks noChangeAspect="1"/>
          </p:cNvPicPr>
          <p:nvPr/>
        </p:nvPicPr>
        <p:blipFill>
          <a:blip r:embed="rId2"/>
          <a:stretch>
            <a:fillRect/>
          </a:stretch>
        </p:blipFill>
        <p:spPr>
          <a:xfrm>
            <a:off x="1574801" y="1625565"/>
            <a:ext cx="8999422" cy="4748439"/>
          </a:xfrm>
          <a:prstGeom prst="rect">
            <a:avLst/>
          </a:prstGeom>
          <a:ln w="38100">
            <a:solidFill>
              <a:srgbClr val="C00000"/>
            </a:solidFill>
          </a:ln>
        </p:spPr>
      </p:pic>
    </p:spTree>
    <p:extLst>
      <p:ext uri="{BB962C8B-B14F-4D97-AF65-F5344CB8AC3E}">
        <p14:creationId xmlns:p14="http://schemas.microsoft.com/office/powerpoint/2010/main" val="24702932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951EC-0D7F-A34A-AD67-0753948E2D8E}"/>
              </a:ext>
            </a:extLst>
          </p:cNvPr>
          <p:cNvSpPr>
            <a:spLocks noGrp="1"/>
          </p:cNvSpPr>
          <p:nvPr>
            <p:ph type="title"/>
          </p:nvPr>
        </p:nvSpPr>
        <p:spPr/>
        <p:txBody>
          <a:bodyPr>
            <a:normAutofit fontScale="90000"/>
          </a:bodyPr>
          <a:lstStyle/>
          <a:p>
            <a:r>
              <a:rPr lang="en-US" dirty="0"/>
              <a:t>Annual Premiums for PPO 80/20 Plan, Salary 50k to 74k</a:t>
            </a:r>
          </a:p>
        </p:txBody>
      </p:sp>
      <p:sp>
        <p:nvSpPr>
          <p:cNvPr id="3" name="Slide Number Placeholder 2">
            <a:extLst>
              <a:ext uri="{FF2B5EF4-FFF2-40B4-BE49-F238E27FC236}">
                <a16:creationId xmlns:a16="http://schemas.microsoft.com/office/drawing/2014/main" id="{26A567E2-FB6F-AE4A-B2A2-476962ABB1B0}"/>
              </a:ext>
            </a:extLst>
          </p:cNvPr>
          <p:cNvSpPr>
            <a:spLocks noGrp="1"/>
          </p:cNvSpPr>
          <p:nvPr>
            <p:ph type="sldNum" sz="quarter" idx="12"/>
          </p:nvPr>
        </p:nvSpPr>
        <p:spPr/>
        <p:txBody>
          <a:bodyPr/>
          <a:lstStyle/>
          <a:p>
            <a:fld id="{3D5E3122-FEE6-3C47-835B-6BB42A140AF9}" type="slidenum">
              <a:rPr lang="en-US" smtClean="0"/>
              <a:pPr/>
              <a:t>61</a:t>
            </a:fld>
            <a:endParaRPr lang="en-US" dirty="0"/>
          </a:p>
        </p:txBody>
      </p:sp>
      <p:pic>
        <p:nvPicPr>
          <p:cNvPr id="4" name="Picture 3">
            <a:extLst>
              <a:ext uri="{FF2B5EF4-FFF2-40B4-BE49-F238E27FC236}">
                <a16:creationId xmlns:a16="http://schemas.microsoft.com/office/drawing/2014/main" id="{0E743DE9-1964-754D-8A5D-DFD8517B507E}"/>
              </a:ext>
            </a:extLst>
          </p:cNvPr>
          <p:cNvPicPr>
            <a:picLocks noChangeAspect="1"/>
          </p:cNvPicPr>
          <p:nvPr/>
        </p:nvPicPr>
        <p:blipFill>
          <a:blip r:embed="rId2"/>
          <a:stretch>
            <a:fillRect/>
          </a:stretch>
        </p:blipFill>
        <p:spPr>
          <a:xfrm>
            <a:off x="2548107" y="1829824"/>
            <a:ext cx="7095786" cy="4083050"/>
          </a:xfrm>
          <a:prstGeom prst="rect">
            <a:avLst/>
          </a:prstGeom>
          <a:ln>
            <a:solidFill>
              <a:schemeClr val="tx1"/>
            </a:solidFill>
          </a:ln>
        </p:spPr>
      </p:pic>
    </p:spTree>
    <p:extLst>
      <p:ext uri="{BB962C8B-B14F-4D97-AF65-F5344CB8AC3E}">
        <p14:creationId xmlns:p14="http://schemas.microsoft.com/office/powerpoint/2010/main" val="25536201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F557E-F181-214A-A8DA-63B2EF3E68C6}"/>
              </a:ext>
            </a:extLst>
          </p:cNvPr>
          <p:cNvSpPr>
            <a:spLocks noGrp="1"/>
          </p:cNvSpPr>
          <p:nvPr>
            <p:ph type="title"/>
          </p:nvPr>
        </p:nvSpPr>
        <p:spPr>
          <a:xfrm>
            <a:off x="838200" y="365126"/>
            <a:ext cx="10515600" cy="972607"/>
          </a:xfrm>
        </p:spPr>
        <p:txBody>
          <a:bodyPr>
            <a:normAutofit/>
          </a:bodyPr>
          <a:lstStyle/>
          <a:p>
            <a:r>
              <a:rPr lang="en-US" sz="2600" dirty="0"/>
              <a:t>Proposed Administration Changes in Other Aspects of the Health Plans</a:t>
            </a:r>
            <a:br>
              <a:rPr lang="en-US" dirty="0"/>
            </a:br>
            <a:r>
              <a:rPr lang="en-US" sz="1700" dirty="0"/>
              <a:t>Source: </a:t>
            </a:r>
            <a:r>
              <a:rPr lang="en-US" sz="1600" dirty="0">
                <a:hlinkClick r:id="rId2"/>
              </a:rPr>
              <a:t>http://www.wright.edu/sites/www.wright.edu/files/page/attachments/2018staffNBUFplancomparison1.pdf</a:t>
            </a:r>
            <a:endParaRPr lang="en-US" sz="1600" dirty="0"/>
          </a:p>
        </p:txBody>
      </p:sp>
      <p:sp>
        <p:nvSpPr>
          <p:cNvPr id="3" name="Slide Number Placeholder 2">
            <a:extLst>
              <a:ext uri="{FF2B5EF4-FFF2-40B4-BE49-F238E27FC236}">
                <a16:creationId xmlns:a16="http://schemas.microsoft.com/office/drawing/2014/main" id="{91F6421A-6D9F-0146-A182-F62B8EC3233F}"/>
              </a:ext>
            </a:extLst>
          </p:cNvPr>
          <p:cNvSpPr>
            <a:spLocks noGrp="1"/>
          </p:cNvSpPr>
          <p:nvPr>
            <p:ph type="sldNum" sz="quarter" idx="12"/>
          </p:nvPr>
        </p:nvSpPr>
        <p:spPr>
          <a:xfrm>
            <a:off x="8610600" y="6339417"/>
            <a:ext cx="2743200" cy="365125"/>
          </a:xfrm>
        </p:spPr>
        <p:txBody>
          <a:bodyPr/>
          <a:lstStyle/>
          <a:p>
            <a:fld id="{3D5E3122-FEE6-3C47-835B-6BB42A140AF9}" type="slidenum">
              <a:rPr lang="en-US" smtClean="0"/>
              <a:pPr/>
              <a:t>62</a:t>
            </a:fld>
            <a:endParaRPr lang="en-US" dirty="0"/>
          </a:p>
        </p:txBody>
      </p:sp>
      <p:pic>
        <p:nvPicPr>
          <p:cNvPr id="12294" name="Picture 6" descr="https://ssl.gstatic.com/ui/v1/icons/mail/images/cleardot.gif">
            <a:extLst>
              <a:ext uri="{FF2B5EF4-FFF2-40B4-BE49-F238E27FC236}">
                <a16:creationId xmlns:a16="http://schemas.microsoft.com/office/drawing/2014/main" id="{DF4BBE5E-FB1E-6046-A3BA-EEB66143EB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2B6E2E40-49F3-7A42-90D6-C249932E166C}"/>
              </a:ext>
            </a:extLst>
          </p:cNvPr>
          <p:cNvPicPr>
            <a:picLocks noChangeAspect="1"/>
          </p:cNvPicPr>
          <p:nvPr/>
        </p:nvPicPr>
        <p:blipFill>
          <a:blip r:embed="rId4"/>
          <a:stretch>
            <a:fillRect/>
          </a:stretch>
        </p:blipFill>
        <p:spPr>
          <a:xfrm>
            <a:off x="1076962" y="1642534"/>
            <a:ext cx="10038076" cy="3522132"/>
          </a:xfrm>
          <a:prstGeom prst="rect">
            <a:avLst/>
          </a:prstGeom>
          <a:ln w="38100">
            <a:solidFill>
              <a:srgbClr val="FF0000"/>
            </a:solidFill>
          </a:ln>
        </p:spPr>
      </p:pic>
      <p:sp>
        <p:nvSpPr>
          <p:cNvPr id="9" name="TextBox 8">
            <a:extLst>
              <a:ext uri="{FF2B5EF4-FFF2-40B4-BE49-F238E27FC236}">
                <a16:creationId xmlns:a16="http://schemas.microsoft.com/office/drawing/2014/main" id="{37AD00A4-359B-3240-9703-31E39E259178}"/>
              </a:ext>
            </a:extLst>
          </p:cNvPr>
          <p:cNvSpPr txBox="1"/>
          <p:nvPr/>
        </p:nvSpPr>
        <p:spPr>
          <a:xfrm>
            <a:off x="1439332" y="5486400"/>
            <a:ext cx="9160935" cy="738664"/>
          </a:xfrm>
          <a:prstGeom prst="rect">
            <a:avLst/>
          </a:prstGeom>
          <a:solidFill>
            <a:srgbClr val="FFECF3"/>
          </a:solidFill>
          <a:ln>
            <a:solidFill>
              <a:srgbClr val="FF0000"/>
            </a:solidFill>
          </a:ln>
        </p:spPr>
        <p:txBody>
          <a:bodyPr wrap="square" rtlCol="0">
            <a:spAutoFit/>
          </a:bodyPr>
          <a:lstStyle/>
          <a:p>
            <a:r>
              <a:rPr lang="en-US" sz="2100" b="1" dirty="0"/>
              <a:t>Also note that the PPO 90/10 will no longer exist; only an 80-20 plan will be offered, which will lead to higher out of pocket costs in the form of co-insurance</a:t>
            </a:r>
          </a:p>
        </p:txBody>
      </p:sp>
    </p:spTree>
    <p:extLst>
      <p:ext uri="{BB962C8B-B14F-4D97-AF65-F5344CB8AC3E}">
        <p14:creationId xmlns:p14="http://schemas.microsoft.com/office/powerpoint/2010/main" val="14647923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2173C-6E9C-E744-B074-299FF974C27E}"/>
              </a:ext>
            </a:extLst>
          </p:cNvPr>
          <p:cNvSpPr>
            <a:spLocks noGrp="1"/>
          </p:cNvSpPr>
          <p:nvPr>
            <p:ph type="title"/>
          </p:nvPr>
        </p:nvSpPr>
        <p:spPr/>
        <p:txBody>
          <a:bodyPr>
            <a:normAutofit fontScale="90000"/>
          </a:bodyPr>
          <a:lstStyle/>
          <a:p>
            <a:r>
              <a:rPr lang="en-US" dirty="0"/>
              <a:t>What Could These Changes Mean for the Bargaining Unit?</a:t>
            </a:r>
          </a:p>
        </p:txBody>
      </p:sp>
      <p:sp>
        <p:nvSpPr>
          <p:cNvPr id="3" name="Slide Number Placeholder 2">
            <a:extLst>
              <a:ext uri="{FF2B5EF4-FFF2-40B4-BE49-F238E27FC236}">
                <a16:creationId xmlns:a16="http://schemas.microsoft.com/office/drawing/2014/main" id="{854CA4E7-9088-584D-8B87-8F2CBB54579E}"/>
              </a:ext>
            </a:extLst>
          </p:cNvPr>
          <p:cNvSpPr>
            <a:spLocks noGrp="1"/>
          </p:cNvSpPr>
          <p:nvPr>
            <p:ph type="sldNum" sz="quarter" idx="12"/>
          </p:nvPr>
        </p:nvSpPr>
        <p:spPr/>
        <p:txBody>
          <a:bodyPr/>
          <a:lstStyle/>
          <a:p>
            <a:fld id="{3D5E3122-FEE6-3C47-835B-6BB42A140AF9}" type="slidenum">
              <a:rPr lang="en-US" smtClean="0"/>
              <a:pPr/>
              <a:t>63</a:t>
            </a:fld>
            <a:endParaRPr lang="en-US" dirty="0"/>
          </a:p>
        </p:txBody>
      </p:sp>
      <p:pic>
        <p:nvPicPr>
          <p:cNvPr id="6" name="Picture 5">
            <a:extLst>
              <a:ext uri="{FF2B5EF4-FFF2-40B4-BE49-F238E27FC236}">
                <a16:creationId xmlns:a16="http://schemas.microsoft.com/office/drawing/2014/main" id="{A46CBD28-544C-BA47-AF84-F609C85B2392}"/>
              </a:ext>
            </a:extLst>
          </p:cNvPr>
          <p:cNvPicPr>
            <a:picLocks noChangeAspect="1"/>
          </p:cNvPicPr>
          <p:nvPr/>
        </p:nvPicPr>
        <p:blipFill>
          <a:blip r:embed="rId2"/>
          <a:stretch>
            <a:fillRect/>
          </a:stretch>
        </p:blipFill>
        <p:spPr>
          <a:xfrm>
            <a:off x="2563737" y="1674813"/>
            <a:ext cx="7064525" cy="3242733"/>
          </a:xfrm>
          <a:prstGeom prst="rect">
            <a:avLst/>
          </a:prstGeom>
          <a:ln w="38100">
            <a:solidFill>
              <a:srgbClr val="FF0000"/>
            </a:solidFill>
          </a:ln>
        </p:spPr>
      </p:pic>
      <p:sp>
        <p:nvSpPr>
          <p:cNvPr id="7" name="TextBox 6">
            <a:extLst>
              <a:ext uri="{FF2B5EF4-FFF2-40B4-BE49-F238E27FC236}">
                <a16:creationId xmlns:a16="http://schemas.microsoft.com/office/drawing/2014/main" id="{695968BF-679C-1245-B225-933CB66A09FA}"/>
              </a:ext>
            </a:extLst>
          </p:cNvPr>
          <p:cNvSpPr txBox="1"/>
          <p:nvPr/>
        </p:nvSpPr>
        <p:spPr>
          <a:xfrm>
            <a:off x="1955800" y="5156021"/>
            <a:ext cx="8026400" cy="1200329"/>
          </a:xfrm>
          <a:prstGeom prst="rect">
            <a:avLst/>
          </a:prstGeom>
          <a:solidFill>
            <a:srgbClr val="FFECF3"/>
          </a:solidFill>
          <a:ln>
            <a:solidFill>
              <a:srgbClr val="FF0000"/>
            </a:solidFill>
          </a:ln>
        </p:spPr>
        <p:txBody>
          <a:bodyPr wrap="square" rtlCol="0">
            <a:spAutoFit/>
          </a:bodyPr>
          <a:lstStyle/>
          <a:p>
            <a:r>
              <a:rPr lang="en-US" sz="2400" b="1" dirty="0"/>
              <a:t>Source for the $2.1 Million change: Reported by the WSU VP for Business and Operations ad VP Business and Finance at negotiations, December 12, 2017</a:t>
            </a:r>
          </a:p>
        </p:txBody>
      </p:sp>
    </p:spTree>
    <p:extLst>
      <p:ext uri="{BB962C8B-B14F-4D97-AF65-F5344CB8AC3E}">
        <p14:creationId xmlns:p14="http://schemas.microsoft.com/office/powerpoint/2010/main" val="4587145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B0AEE-AF60-E543-BFA6-B372E7D2529A}"/>
              </a:ext>
            </a:extLst>
          </p:cNvPr>
          <p:cNvSpPr>
            <a:spLocks noGrp="1"/>
          </p:cNvSpPr>
          <p:nvPr>
            <p:ph type="title"/>
          </p:nvPr>
        </p:nvSpPr>
        <p:spPr/>
        <p:txBody>
          <a:bodyPr>
            <a:normAutofit fontScale="90000"/>
          </a:bodyPr>
          <a:lstStyle/>
          <a:p>
            <a:r>
              <a:rPr lang="en-US" dirty="0"/>
              <a:t>Proposed WSU Annual Premiums vs. Ohio Peer Institutions</a:t>
            </a:r>
            <a:br>
              <a:rPr lang="en-US" dirty="0"/>
            </a:br>
            <a:r>
              <a:rPr lang="en-US" sz="2200" dirty="0"/>
              <a:t>Sources: HR Websites of peer institutions; For WSU, amounts are for faculty &gt; $75,000</a:t>
            </a:r>
          </a:p>
        </p:txBody>
      </p:sp>
      <p:sp>
        <p:nvSpPr>
          <p:cNvPr id="3" name="Slide Number Placeholder 2">
            <a:extLst>
              <a:ext uri="{FF2B5EF4-FFF2-40B4-BE49-F238E27FC236}">
                <a16:creationId xmlns:a16="http://schemas.microsoft.com/office/drawing/2014/main" id="{4AE9CED0-6A6A-ED45-A7A7-2D2358CC1897}"/>
              </a:ext>
            </a:extLst>
          </p:cNvPr>
          <p:cNvSpPr>
            <a:spLocks noGrp="1"/>
          </p:cNvSpPr>
          <p:nvPr>
            <p:ph type="sldNum" sz="quarter" idx="12"/>
          </p:nvPr>
        </p:nvSpPr>
        <p:spPr/>
        <p:txBody>
          <a:bodyPr/>
          <a:lstStyle/>
          <a:p>
            <a:fld id="{3D5E3122-FEE6-3C47-835B-6BB42A140AF9}" type="slidenum">
              <a:rPr lang="en-US" smtClean="0"/>
              <a:pPr/>
              <a:t>64</a:t>
            </a:fld>
            <a:endParaRPr lang="en-US" dirty="0"/>
          </a:p>
        </p:txBody>
      </p:sp>
      <p:pic>
        <p:nvPicPr>
          <p:cNvPr id="6" name="Picture 5">
            <a:extLst>
              <a:ext uri="{FF2B5EF4-FFF2-40B4-BE49-F238E27FC236}">
                <a16:creationId xmlns:a16="http://schemas.microsoft.com/office/drawing/2014/main" id="{6F03CD84-5802-2443-810D-9CF004CBC6B5}"/>
              </a:ext>
            </a:extLst>
          </p:cNvPr>
          <p:cNvPicPr>
            <a:picLocks noChangeAspect="1"/>
          </p:cNvPicPr>
          <p:nvPr/>
        </p:nvPicPr>
        <p:blipFill>
          <a:blip r:embed="rId2"/>
          <a:stretch>
            <a:fillRect/>
          </a:stretch>
        </p:blipFill>
        <p:spPr>
          <a:xfrm>
            <a:off x="2269067" y="1607881"/>
            <a:ext cx="8009465" cy="4748469"/>
          </a:xfrm>
          <a:prstGeom prst="rect">
            <a:avLst/>
          </a:prstGeom>
          <a:ln w="38100">
            <a:solidFill>
              <a:schemeClr val="tx1"/>
            </a:solidFill>
          </a:ln>
        </p:spPr>
      </p:pic>
    </p:spTree>
    <p:extLst>
      <p:ext uri="{BB962C8B-B14F-4D97-AF65-F5344CB8AC3E}">
        <p14:creationId xmlns:p14="http://schemas.microsoft.com/office/powerpoint/2010/main" val="34692910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EFB16-61B0-674B-8A5E-829F75D76054}"/>
              </a:ext>
            </a:extLst>
          </p:cNvPr>
          <p:cNvSpPr>
            <a:spLocks noGrp="1"/>
          </p:cNvSpPr>
          <p:nvPr>
            <p:ph type="title"/>
          </p:nvPr>
        </p:nvSpPr>
        <p:spPr>
          <a:xfrm>
            <a:off x="1303866" y="365126"/>
            <a:ext cx="10049933" cy="882029"/>
          </a:xfrm>
        </p:spPr>
        <p:txBody>
          <a:bodyPr>
            <a:normAutofit/>
          </a:bodyPr>
          <a:lstStyle/>
          <a:p>
            <a:r>
              <a:rPr lang="en-US" sz="2800" dirty="0"/>
              <a:t>Proposed WSU </a:t>
            </a:r>
            <a:r>
              <a:rPr lang="en-US" sz="2800" dirty="0">
                <a:solidFill>
                  <a:srgbClr val="FF0000"/>
                </a:solidFill>
              </a:rPr>
              <a:t>Deductibles</a:t>
            </a:r>
            <a:r>
              <a:rPr lang="en-US" sz="2800" dirty="0"/>
              <a:t> Compared to Other Ohio Institutions: </a:t>
            </a:r>
            <a:br>
              <a:rPr lang="en-US" sz="2800" dirty="0"/>
            </a:br>
            <a:r>
              <a:rPr lang="en-US" sz="2000" dirty="0"/>
              <a:t>(Sources: HR websites of peer institutions</a:t>
            </a:r>
          </a:p>
        </p:txBody>
      </p:sp>
      <p:sp>
        <p:nvSpPr>
          <p:cNvPr id="3" name="Slide Number Placeholder 2">
            <a:extLst>
              <a:ext uri="{FF2B5EF4-FFF2-40B4-BE49-F238E27FC236}">
                <a16:creationId xmlns:a16="http://schemas.microsoft.com/office/drawing/2014/main" id="{405FDAE3-62B0-9948-A1CF-72FEB471E898}"/>
              </a:ext>
            </a:extLst>
          </p:cNvPr>
          <p:cNvSpPr>
            <a:spLocks noGrp="1"/>
          </p:cNvSpPr>
          <p:nvPr>
            <p:ph type="sldNum" sz="quarter" idx="12"/>
          </p:nvPr>
        </p:nvSpPr>
        <p:spPr/>
        <p:txBody>
          <a:bodyPr/>
          <a:lstStyle/>
          <a:p>
            <a:fld id="{3D5E3122-FEE6-3C47-835B-6BB42A140AF9}" type="slidenum">
              <a:rPr lang="en-US" smtClean="0"/>
              <a:pPr/>
              <a:t>65</a:t>
            </a:fld>
            <a:endParaRPr lang="en-US" dirty="0"/>
          </a:p>
        </p:txBody>
      </p:sp>
      <p:pic>
        <p:nvPicPr>
          <p:cNvPr id="7" name="Picture 6">
            <a:extLst>
              <a:ext uri="{FF2B5EF4-FFF2-40B4-BE49-F238E27FC236}">
                <a16:creationId xmlns:a16="http://schemas.microsoft.com/office/drawing/2014/main" id="{E3318690-4515-2B47-9F8C-10CE0E5CFCF2}"/>
              </a:ext>
            </a:extLst>
          </p:cNvPr>
          <p:cNvPicPr>
            <a:picLocks noChangeAspect="1"/>
          </p:cNvPicPr>
          <p:nvPr/>
        </p:nvPicPr>
        <p:blipFill>
          <a:blip r:embed="rId2"/>
          <a:stretch>
            <a:fillRect/>
          </a:stretch>
        </p:blipFill>
        <p:spPr>
          <a:xfrm>
            <a:off x="2065867" y="1547284"/>
            <a:ext cx="8415866" cy="4809066"/>
          </a:xfrm>
          <a:prstGeom prst="rect">
            <a:avLst/>
          </a:prstGeom>
          <a:ln w="38100">
            <a:solidFill>
              <a:schemeClr val="accent6">
                <a:lumMod val="75000"/>
              </a:schemeClr>
            </a:solidFill>
          </a:ln>
        </p:spPr>
      </p:pic>
    </p:spTree>
    <p:extLst>
      <p:ext uri="{BB962C8B-B14F-4D97-AF65-F5344CB8AC3E}">
        <p14:creationId xmlns:p14="http://schemas.microsoft.com/office/powerpoint/2010/main" val="23108076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B09B0-47CC-7846-AF55-A1045390E5CE}"/>
              </a:ext>
            </a:extLst>
          </p:cNvPr>
          <p:cNvSpPr>
            <a:spLocks noGrp="1"/>
          </p:cNvSpPr>
          <p:nvPr>
            <p:ph type="title"/>
          </p:nvPr>
        </p:nvSpPr>
        <p:spPr/>
        <p:txBody>
          <a:bodyPr>
            <a:normAutofit fontScale="90000"/>
          </a:bodyPr>
          <a:lstStyle/>
          <a:p>
            <a:r>
              <a:rPr lang="en-US" dirty="0"/>
              <a:t>Out of Pocket Maximums, WSU vs. Ohio Peer Institutions</a:t>
            </a:r>
          </a:p>
        </p:txBody>
      </p:sp>
      <p:sp>
        <p:nvSpPr>
          <p:cNvPr id="3" name="Slide Number Placeholder 2">
            <a:extLst>
              <a:ext uri="{FF2B5EF4-FFF2-40B4-BE49-F238E27FC236}">
                <a16:creationId xmlns:a16="http://schemas.microsoft.com/office/drawing/2014/main" id="{9EBB3B5E-2913-1F4F-8326-2C6B44AFDA36}"/>
              </a:ext>
            </a:extLst>
          </p:cNvPr>
          <p:cNvSpPr>
            <a:spLocks noGrp="1"/>
          </p:cNvSpPr>
          <p:nvPr>
            <p:ph type="sldNum" sz="quarter" idx="12"/>
          </p:nvPr>
        </p:nvSpPr>
        <p:spPr/>
        <p:txBody>
          <a:bodyPr/>
          <a:lstStyle/>
          <a:p>
            <a:fld id="{3D5E3122-FEE6-3C47-835B-6BB42A140AF9}" type="slidenum">
              <a:rPr lang="en-US" smtClean="0"/>
              <a:pPr/>
              <a:t>66</a:t>
            </a:fld>
            <a:endParaRPr lang="en-US" dirty="0"/>
          </a:p>
        </p:txBody>
      </p:sp>
      <p:pic>
        <p:nvPicPr>
          <p:cNvPr id="6" name="Picture 5">
            <a:extLst>
              <a:ext uri="{FF2B5EF4-FFF2-40B4-BE49-F238E27FC236}">
                <a16:creationId xmlns:a16="http://schemas.microsoft.com/office/drawing/2014/main" id="{67BA2723-6021-9846-9BDD-4D7D5C72F5F9}"/>
              </a:ext>
            </a:extLst>
          </p:cNvPr>
          <p:cNvPicPr>
            <a:picLocks noChangeAspect="1"/>
          </p:cNvPicPr>
          <p:nvPr/>
        </p:nvPicPr>
        <p:blipFill>
          <a:blip r:embed="rId2"/>
          <a:stretch>
            <a:fillRect/>
          </a:stretch>
        </p:blipFill>
        <p:spPr>
          <a:xfrm>
            <a:off x="3103032" y="1724353"/>
            <a:ext cx="6396567" cy="4631997"/>
          </a:xfrm>
          <a:prstGeom prst="rect">
            <a:avLst/>
          </a:prstGeom>
          <a:ln w="38100">
            <a:solidFill>
              <a:srgbClr val="7030A0"/>
            </a:solidFill>
          </a:ln>
        </p:spPr>
      </p:pic>
    </p:spTree>
    <p:extLst>
      <p:ext uri="{BB962C8B-B14F-4D97-AF65-F5344CB8AC3E}">
        <p14:creationId xmlns:p14="http://schemas.microsoft.com/office/powerpoint/2010/main" val="26889102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AF423-5C0E-BD4A-A6D7-573C63F13DF4}"/>
              </a:ext>
            </a:extLst>
          </p:cNvPr>
          <p:cNvSpPr>
            <a:spLocks noGrp="1"/>
          </p:cNvSpPr>
          <p:nvPr>
            <p:ph type="title"/>
          </p:nvPr>
        </p:nvSpPr>
        <p:spPr/>
        <p:txBody>
          <a:bodyPr>
            <a:normAutofit fontScale="90000"/>
          </a:bodyPr>
          <a:lstStyle/>
          <a:p>
            <a:r>
              <a:rPr lang="en-US" dirty="0"/>
              <a:t>Conclusion of WSU Administration Salary and Health Care Proposals</a:t>
            </a:r>
          </a:p>
        </p:txBody>
      </p:sp>
      <p:sp>
        <p:nvSpPr>
          <p:cNvPr id="3" name="Slide Number Placeholder 2">
            <a:extLst>
              <a:ext uri="{FF2B5EF4-FFF2-40B4-BE49-F238E27FC236}">
                <a16:creationId xmlns:a16="http://schemas.microsoft.com/office/drawing/2014/main" id="{4523AB83-E7EC-CC44-A98C-443DDF6849D8}"/>
              </a:ext>
            </a:extLst>
          </p:cNvPr>
          <p:cNvSpPr>
            <a:spLocks noGrp="1"/>
          </p:cNvSpPr>
          <p:nvPr>
            <p:ph type="sldNum" sz="quarter" idx="12"/>
          </p:nvPr>
        </p:nvSpPr>
        <p:spPr/>
        <p:txBody>
          <a:bodyPr/>
          <a:lstStyle/>
          <a:p>
            <a:fld id="{3D5E3122-FEE6-3C47-835B-6BB42A140AF9}" type="slidenum">
              <a:rPr lang="en-US" smtClean="0"/>
              <a:pPr/>
              <a:t>67</a:t>
            </a:fld>
            <a:endParaRPr lang="en-US" dirty="0"/>
          </a:p>
        </p:txBody>
      </p:sp>
      <p:sp>
        <p:nvSpPr>
          <p:cNvPr id="4" name="TextBox 3">
            <a:extLst>
              <a:ext uri="{FF2B5EF4-FFF2-40B4-BE49-F238E27FC236}">
                <a16:creationId xmlns:a16="http://schemas.microsoft.com/office/drawing/2014/main" id="{DAA6E749-CBB4-7B46-84E1-510E571F005F}"/>
              </a:ext>
            </a:extLst>
          </p:cNvPr>
          <p:cNvSpPr txBox="1"/>
          <p:nvPr/>
        </p:nvSpPr>
        <p:spPr>
          <a:xfrm>
            <a:off x="2057399" y="3354624"/>
            <a:ext cx="7577668" cy="1246495"/>
          </a:xfrm>
          <a:prstGeom prst="rect">
            <a:avLst/>
          </a:prstGeom>
          <a:solidFill>
            <a:srgbClr val="CCFFD6"/>
          </a:solidFill>
          <a:ln w="38100">
            <a:solidFill>
              <a:schemeClr val="accent6">
                <a:lumMod val="75000"/>
              </a:schemeClr>
            </a:solidFill>
          </a:ln>
        </p:spPr>
        <p:txBody>
          <a:bodyPr wrap="square" rtlCol="0">
            <a:spAutoFit/>
          </a:bodyPr>
          <a:lstStyle/>
          <a:p>
            <a:r>
              <a:rPr lang="en-US" sz="2400" b="1" dirty="0"/>
              <a:t>The WSU Administration is proposing salary changes that will leave WSU faculty either last or next-to-last versus Ohio peer institutions</a:t>
            </a:r>
          </a:p>
        </p:txBody>
      </p:sp>
      <p:sp>
        <p:nvSpPr>
          <p:cNvPr id="5" name="TextBox 4">
            <a:extLst>
              <a:ext uri="{FF2B5EF4-FFF2-40B4-BE49-F238E27FC236}">
                <a16:creationId xmlns:a16="http://schemas.microsoft.com/office/drawing/2014/main" id="{D7CB0685-A08B-2248-9529-C0004A42A08A}"/>
              </a:ext>
            </a:extLst>
          </p:cNvPr>
          <p:cNvSpPr txBox="1"/>
          <p:nvPr/>
        </p:nvSpPr>
        <p:spPr>
          <a:xfrm>
            <a:off x="2057399" y="4969252"/>
            <a:ext cx="7577668" cy="1200329"/>
          </a:xfrm>
          <a:prstGeom prst="rect">
            <a:avLst/>
          </a:prstGeom>
          <a:solidFill>
            <a:srgbClr val="FFECF3"/>
          </a:solidFill>
          <a:ln w="38100">
            <a:solidFill>
              <a:srgbClr val="FF0000"/>
            </a:solidFill>
          </a:ln>
        </p:spPr>
        <p:txBody>
          <a:bodyPr wrap="square" rtlCol="0">
            <a:spAutoFit/>
          </a:bodyPr>
          <a:lstStyle/>
          <a:p>
            <a:r>
              <a:rPr lang="en-US" sz="2400" b="1" dirty="0"/>
              <a:t>The WSU Administration is proposing health care changes that will likely lead WSU faculty to have the most onerous health care costs of any Ohio peer institution</a:t>
            </a:r>
          </a:p>
        </p:txBody>
      </p:sp>
      <p:sp>
        <p:nvSpPr>
          <p:cNvPr id="6" name="TextBox 5">
            <a:extLst>
              <a:ext uri="{FF2B5EF4-FFF2-40B4-BE49-F238E27FC236}">
                <a16:creationId xmlns:a16="http://schemas.microsoft.com/office/drawing/2014/main" id="{C69C56C2-6C11-2849-B6AC-42CD1F81B1A7}"/>
              </a:ext>
            </a:extLst>
          </p:cNvPr>
          <p:cNvSpPr txBox="1"/>
          <p:nvPr/>
        </p:nvSpPr>
        <p:spPr>
          <a:xfrm>
            <a:off x="2057399" y="1739996"/>
            <a:ext cx="7577668" cy="1246495"/>
          </a:xfrm>
          <a:prstGeom prst="rect">
            <a:avLst/>
          </a:prstGeom>
          <a:solidFill>
            <a:srgbClr val="CBF3FF"/>
          </a:solidFill>
          <a:ln w="38100">
            <a:solidFill>
              <a:srgbClr val="0070C0"/>
            </a:solidFill>
          </a:ln>
        </p:spPr>
        <p:txBody>
          <a:bodyPr wrap="square" rtlCol="0">
            <a:spAutoFit/>
          </a:bodyPr>
          <a:lstStyle/>
          <a:p>
            <a:r>
              <a:rPr lang="en-US" sz="2500" b="1" dirty="0"/>
              <a:t>With the salary and health care changes proposed, the WSU Administration is offering significant pay cuts for the WSU faculty</a:t>
            </a:r>
          </a:p>
        </p:txBody>
      </p:sp>
    </p:spTree>
    <p:extLst>
      <p:ext uri="{BB962C8B-B14F-4D97-AF65-F5344CB8AC3E}">
        <p14:creationId xmlns:p14="http://schemas.microsoft.com/office/powerpoint/2010/main" val="22491756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8230</TotalTime>
  <Words>2538</Words>
  <Application>Microsoft Macintosh PowerPoint</Application>
  <PresentationFormat>Widescreen</PresentationFormat>
  <Paragraphs>777</Paragraphs>
  <Slides>67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67</vt:i4>
      </vt:variant>
    </vt:vector>
  </HeadingPairs>
  <TitlesOfParts>
    <vt:vector size="71" baseType="lpstr">
      <vt:lpstr>Arial</vt:lpstr>
      <vt:lpstr>Calibri</vt:lpstr>
      <vt:lpstr>Calibri Light</vt:lpstr>
      <vt:lpstr>Office Theme</vt:lpstr>
      <vt:lpstr>Financial Analysis of  Wright State University</vt:lpstr>
      <vt:lpstr>Roadmap</vt:lpstr>
      <vt:lpstr>PowerPoint Presentation</vt:lpstr>
      <vt:lpstr>Wright State Balance Sheet Source: Audited Financial Statements, Adjusted for GASB 68 (Pensions)</vt:lpstr>
      <vt:lpstr>Wright State Revenue Distribution Over Time Source: Audited Financial Statements</vt:lpstr>
      <vt:lpstr>Ratios to Define University Performance</vt:lpstr>
      <vt:lpstr>Ratio Scores</vt:lpstr>
      <vt:lpstr>Ratio Data for Wright State Over time</vt:lpstr>
      <vt:lpstr>Total Reserves Over Time</vt:lpstr>
      <vt:lpstr>Cash Flow Ratio Over Time</vt:lpstr>
      <vt:lpstr>Composite Ratio Scores Graphically Over Time</vt:lpstr>
      <vt:lpstr>WSU SB 6 Score Compared to Other Ohio Publics Source: https://www.ohiohighered.org/campus-accountability</vt:lpstr>
      <vt:lpstr>Wright State Bond Rating Moody's Downgrades Wright State University to Baa2 from A2; Outlook Negative: May 2, 2017</vt:lpstr>
      <vt:lpstr>Wright State Moody’s Ratings Over Time</vt:lpstr>
      <vt:lpstr>PowerPoint Presentation</vt:lpstr>
      <vt:lpstr>Fiscal Watch Timing and Fact-Finding Source: http://www.serb.state.oh.us/pdf/FF-Guidebook-2014.pdf</vt:lpstr>
      <vt:lpstr>Issues in Practice</vt:lpstr>
      <vt:lpstr>PowerPoint Presentation</vt:lpstr>
      <vt:lpstr>SB 6 Simulation: Raw Data to Compute SB 6 Ratios Source: https://www.wright.edu/sites/www.wright.edu/files/uploads/2017/Nov/meeting/FAI2_FY17%20Financial%20Presentation.pdf</vt:lpstr>
      <vt:lpstr>Revenue Forecasts Behind the Simulation Source: https://www.wright.edu/sites/www.wright.edu/files/uploads/2018/Jan/meeting/FAI8_WSU%20Budget%20Variance%20Report%20-%20December%202017.pdf</vt:lpstr>
      <vt:lpstr>Why -2.5% Is More Realistic than -3.5% for Other Revenue</vt:lpstr>
      <vt:lpstr>Final Revenue Projections</vt:lpstr>
      <vt:lpstr>Expense Projections</vt:lpstr>
      <vt:lpstr>Summary of SB 6 Simulation</vt:lpstr>
      <vt:lpstr>PowerPoint Presentation</vt:lpstr>
      <vt:lpstr>Enrollment: Is There Really an Enrollment Crisis? 2018 = Fall 2017  Source: https://www.ohiohighered.org/sites/ohiohighered.org/files/uploads/data/statistical-profiles/ph_rpt_2017_master_0.pdf</vt:lpstr>
      <vt:lpstr>Change in WSU Enrollment from 2015 to 2018</vt:lpstr>
      <vt:lpstr>Change in WSU Enrollment vs. Other Ohio Public Institutions Source: https://www.ohiohighered.org/sites/ohiohighered.org/files/uploads/data/statistical-profiles/ph_rpt_2017_master_0.pdf</vt:lpstr>
      <vt:lpstr>Tuition Revenue vs. the State Appropriation Source: WSU Audited financial statements</vt:lpstr>
      <vt:lpstr>Annual Percentage Change in the Total State Appropriation</vt:lpstr>
      <vt:lpstr>Long-Term Percentage Changes in the State Appropriation</vt:lpstr>
      <vt:lpstr>Spending on Instructional Salaries and Benefits (all but medical faculty) No Changes in the Last Four Years</vt:lpstr>
      <vt:lpstr>Salaries and Benefits of Bargaining Unit Faculty Only</vt:lpstr>
      <vt:lpstr>Long Term % Changes in Bargaining Unit Compensation</vt:lpstr>
      <vt:lpstr>Cash Spent by WSU on Pensions: Decline from 2016 to 2017 Source: Audited Financial Statements</vt:lpstr>
      <vt:lpstr>Administrative Salaries as a % of Education &amp; General Spending Source: https://www.ohiohighered.org/sites/ohiohighered.org/files/uploads/affordability-efficiency/Administrative%20Productivity%20Measure.pdf</vt:lpstr>
      <vt:lpstr>Number of Administrators per Student FTE; Lower Ratio Means More Admins per Student Source: Ohio Board of Education</vt:lpstr>
      <vt:lpstr>Athletics: Direct Revenues and Expenses Sources: USA Today Database and NCAA Management Report</vt:lpstr>
      <vt:lpstr>Athletic Revenues and Expenses Graphically</vt:lpstr>
      <vt:lpstr>Subsidy in Dollar and Percentage Terms</vt:lpstr>
      <vt:lpstr>Subsidy of Other Ohio Institutions</vt:lpstr>
      <vt:lpstr>Subsidy of Other Horizon League Institutions</vt:lpstr>
      <vt:lpstr>WSU Athletic Revenues and Athletic Subsidy</vt:lpstr>
      <vt:lpstr>Individual Athletic Expenses</vt:lpstr>
      <vt:lpstr>Academics vs. Athletics: Change in Coaches Salaries vs. Academic Salaries</vt:lpstr>
      <vt:lpstr>Other Athletic Issues Source: Wright State Current Funds Budget, Fiscal Year 2018</vt:lpstr>
      <vt:lpstr>PowerPoint Presentation</vt:lpstr>
      <vt:lpstr>WSU Faculty Salaries and Annual Percentage Changes</vt:lpstr>
      <vt:lpstr>Long-Term Percentage Changes in Faculty Salaries</vt:lpstr>
      <vt:lpstr>Average Salary Increases for Ohio Institutions, 2018 to 2020 Source: Collective Bargaining Agreements</vt:lpstr>
      <vt:lpstr>Wright State vs. Peers Over Time, Full Professors</vt:lpstr>
      <vt:lpstr>Wright State vs. Ohio Peers Over Time, Associate Professors </vt:lpstr>
      <vt:lpstr>Wright State vs. Peers Over Time, Assistant Professors</vt:lpstr>
      <vt:lpstr>WSU vs. Ohio Peers: Percentage Differences Over Time</vt:lpstr>
      <vt:lpstr>WSU vs. Ohio Peers in Dollars Over Time</vt:lpstr>
      <vt:lpstr>PowerPoint Presentation</vt:lpstr>
      <vt:lpstr>Medical Plan Coverage for All Employees, 2017</vt:lpstr>
      <vt:lpstr>Medical Plan Coverage for AAUP by Salary Tiers, 2017</vt:lpstr>
      <vt:lpstr>Current Medical Premiums Paid by AAUP Members</vt:lpstr>
      <vt:lpstr>Proposed Total Premiums by WSU Administration</vt:lpstr>
      <vt:lpstr>Annual Premiums for PPO 80/20 Plan, Salary 50k to 74k</vt:lpstr>
      <vt:lpstr>Proposed Administration Changes in Other Aspects of the Health Plans Source: http://www.wright.edu/sites/www.wright.edu/files/page/attachments/2018staffNBUFplancomparison1.pdf</vt:lpstr>
      <vt:lpstr>What Could These Changes Mean for the Bargaining Unit?</vt:lpstr>
      <vt:lpstr>Proposed WSU Annual Premiums vs. Ohio Peer Institutions Sources: HR Websites of peer institutions; For WSU, amounts are for faculty &gt; $75,000</vt:lpstr>
      <vt:lpstr>Proposed WSU Deductibles Compared to Other Ohio Institutions:  (Sources: HR websites of peer institutions</vt:lpstr>
      <vt:lpstr>Out of Pocket Maximums, WSU vs. Ohio Peer Institutions</vt:lpstr>
      <vt:lpstr>Conclusion of WSU Administration Salary and Health Care Proposals</vt:lpstr>
    </vt:vector>
  </TitlesOfParts>
  <Company/>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Analysis of Wright State University</dc:title>
  <dc:creator>Howard Bunsis</dc:creator>
  <cp:lastModifiedBy>Howard Bunsis</cp:lastModifiedBy>
  <cp:revision>108</cp:revision>
  <cp:lastPrinted>2018-01-30T05:20:13Z</cp:lastPrinted>
  <dcterms:created xsi:type="dcterms:W3CDTF">2018-01-25T05:37:58Z</dcterms:created>
  <dcterms:modified xsi:type="dcterms:W3CDTF">2018-01-30T23:17:57Z</dcterms:modified>
</cp:coreProperties>
</file>