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4"/>
  </p:notesMasterIdLst>
  <p:handoutMasterIdLst>
    <p:handoutMasterId r:id="rId5"/>
  </p:handoutMasterIdLst>
  <p:sldIdLst>
    <p:sldId id="256" r:id="rId2"/>
    <p:sldId id="505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AFD00"/>
    <a:srgbClr val="FF5050"/>
    <a:srgbClr val="FF7C80"/>
    <a:srgbClr val="32FA32"/>
    <a:srgbClr val="00FFFF"/>
    <a:srgbClr val="FF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4724" autoAdjust="0"/>
    <p:restoredTop sz="93571" autoAdjust="0"/>
  </p:normalViewPr>
  <p:slideViewPr>
    <p:cSldViewPr>
      <p:cViewPr varScale="1">
        <p:scale>
          <a:sx n="106" d="100"/>
          <a:sy n="106" d="100"/>
        </p:scale>
        <p:origin x="702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768" y="21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564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7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6048390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3650404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C289BC-6DC9-A244-B1B0-268FA3207B9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1/16/2019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2444B3-BF99-AB49-8808-0D54CB6EEF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964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289BC-6DC9-A244-B1B0-268FA3207B9A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444B3-BF99-AB49-8808-0D54CB6EE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2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fecher@wpcu.coo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aup-wsu.org/" TargetMode="External"/><Relationship Id="rId4" Type="http://schemas.openxmlformats.org/officeDocument/2006/relationships/hyperlink" Target="mailto:walt.branson@wrigh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762000"/>
            <a:ext cx="8915400" cy="6096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dirty="0"/>
              <a:t>On January 4 the WSU administration imposed a contract on full-time faculty, refusing to negotiate with faculty.</a:t>
            </a:r>
          </a:p>
          <a:p>
            <a:pPr>
              <a:spcBef>
                <a:spcPts val="0"/>
              </a:spcBef>
            </a:pPr>
            <a:r>
              <a:rPr lang="en-US" sz="2200" b="1" dirty="0"/>
              <a:t>Striking is now the ONLY way faculty can reject the imposed contract. </a:t>
            </a:r>
          </a:p>
          <a:p>
            <a:pPr>
              <a:spcBef>
                <a:spcPts val="0"/>
              </a:spcBef>
            </a:pPr>
            <a:r>
              <a:rPr lang="en-US" sz="2200" dirty="0"/>
              <a:t>This imposed contract means </a:t>
            </a:r>
            <a:r>
              <a:rPr lang="en-US" sz="2200" b="1" dirty="0"/>
              <a:t>faculty don’t have a voice in major university decisions</a:t>
            </a:r>
            <a:r>
              <a:rPr lang="en-US" sz="2200" dirty="0"/>
              <a:t>.</a:t>
            </a:r>
            <a:r>
              <a:rPr lang="en-US" sz="2200" b="1" dirty="0"/>
              <a:t> </a:t>
            </a:r>
          </a:p>
          <a:p>
            <a:pPr>
              <a:spcBef>
                <a:spcPts val="0"/>
              </a:spcBef>
            </a:pPr>
            <a:r>
              <a:rPr lang="en-US" sz="2200" dirty="0"/>
              <a:t>Instead, </a:t>
            </a:r>
            <a:r>
              <a:rPr lang="en-US" sz="2200" b="1" dirty="0"/>
              <a:t>Trustees Bridges and </a:t>
            </a:r>
            <a:r>
              <a:rPr lang="en-US" sz="2200" b="1" dirty="0" err="1"/>
              <a:t>Fecher</a:t>
            </a:r>
            <a:r>
              <a:rPr lang="en-US" sz="2200" b="1" dirty="0"/>
              <a:t>, people who oversaw financial decisions that nearly destroyed the university,</a:t>
            </a:r>
            <a:r>
              <a:rPr lang="en-US" sz="2200" dirty="0"/>
              <a:t> make the decisions.</a:t>
            </a:r>
          </a:p>
          <a:p>
            <a:pPr>
              <a:spcBef>
                <a:spcPts val="0"/>
              </a:spcBef>
            </a:pPr>
            <a:r>
              <a:rPr lang="en-US" sz="2200" dirty="0"/>
              <a:t>The imposed contract allows </a:t>
            </a:r>
            <a:r>
              <a:rPr lang="en-US" sz="2200" b="1" dirty="0"/>
              <a:t>administration to increase teaching load for the faculty</a:t>
            </a:r>
            <a:r>
              <a:rPr lang="en-US" sz="2200" dirty="0"/>
              <a:t>. Increased teaching loads mean </a:t>
            </a:r>
            <a:r>
              <a:rPr lang="en-US" sz="2200" b="1" dirty="0"/>
              <a:t>much less time for individualized attention and assistance</a:t>
            </a:r>
            <a:r>
              <a:rPr lang="en-US" sz="2200" dirty="0"/>
              <a:t>.  </a:t>
            </a:r>
          </a:p>
          <a:p>
            <a:pPr>
              <a:spcBef>
                <a:spcPts val="0"/>
              </a:spcBef>
            </a:pPr>
            <a:r>
              <a:rPr lang="en-US" sz="2200" b="1" dirty="0"/>
              <a:t>This isn’t about faculty seeking raises. </a:t>
            </a:r>
            <a:r>
              <a:rPr lang="en-US" sz="2200" dirty="0"/>
              <a:t>The imposed contract amounts to a actual </a:t>
            </a:r>
            <a:r>
              <a:rPr lang="en-US" sz="2200" b="1" dirty="0"/>
              <a:t>pay cut of up to 20%. </a:t>
            </a:r>
            <a:r>
              <a:rPr lang="en-US" sz="2200" dirty="0"/>
              <a:t>It forces on us a healthcare plan that </a:t>
            </a:r>
            <a:r>
              <a:rPr lang="en-US" sz="2200" b="1" dirty="0"/>
              <a:t>increases the burden on the sickest and lowest paid faculty.</a:t>
            </a:r>
          </a:p>
          <a:p>
            <a:pPr>
              <a:spcBef>
                <a:spcPts val="0"/>
              </a:spcBef>
            </a:pPr>
            <a:r>
              <a:rPr lang="en-US" sz="2200" b="1" dirty="0"/>
              <a:t>Full-time faculty salary and benefits cost only 17 cents of every tuition dollar. </a:t>
            </a:r>
            <a:r>
              <a:rPr lang="en-US" sz="2200" dirty="0"/>
              <a:t>At the same time Board of Trustees is using </a:t>
            </a:r>
            <a:r>
              <a:rPr lang="en-US" sz="2200" b="1" dirty="0"/>
              <a:t>your tuition money to pay $500,000 for their lawyer and another $1 million penalty for their illegal activities. </a:t>
            </a:r>
          </a:p>
          <a:p>
            <a:pPr>
              <a:spcBef>
                <a:spcPts val="0"/>
              </a:spcBef>
            </a:pPr>
            <a:r>
              <a:rPr lang="en-US" sz="2200" b="1" dirty="0"/>
              <a:t>If they need a lawyer, shouldn't they pay for him themselves?</a:t>
            </a:r>
          </a:p>
          <a:p>
            <a:pPr>
              <a:spcBef>
                <a:spcPts val="0"/>
              </a:spcBef>
            </a:pPr>
            <a:endParaRPr lang="en-US" sz="2200" dirty="0"/>
          </a:p>
          <a:p>
            <a:pPr marL="0" indent="0">
              <a:spcBef>
                <a:spcPts val="0"/>
              </a:spcBef>
              <a:buNone/>
            </a:pPr>
            <a:endParaRPr lang="en-US" sz="2200" dirty="0"/>
          </a:p>
          <a:p>
            <a:pPr>
              <a:spcBef>
                <a:spcPts val="0"/>
              </a:spcBef>
            </a:pPr>
            <a:endParaRPr lang="en-US" sz="22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3075113-2054-43DB-97C3-FC3A1C68CE95}"/>
              </a:ext>
            </a:extLst>
          </p:cNvPr>
          <p:cNvSpPr txBox="1">
            <a:spLocks/>
          </p:cNvSpPr>
          <p:nvPr/>
        </p:nvSpPr>
        <p:spPr>
          <a:xfrm>
            <a:off x="533400" y="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b="1" dirty="0"/>
              <a:t>Why are faculty striking on Tuesday, Jan. 22?</a:t>
            </a:r>
          </a:p>
          <a:p>
            <a:pPr fontAlgn="auto">
              <a:spcAft>
                <a:spcPts val="0"/>
              </a:spcAft>
            </a:pPr>
            <a:r>
              <a:rPr lang="en-US" sz="2800" b="1" dirty="0"/>
              <a:t>To protect the quality of your Wright State education </a:t>
            </a:r>
          </a:p>
        </p:txBody>
      </p:sp>
    </p:spTree>
    <p:extLst>
      <p:ext uri="{BB962C8B-B14F-4D97-AF65-F5344CB8AC3E}">
        <p14:creationId xmlns:p14="http://schemas.microsoft.com/office/powerpoint/2010/main" val="96746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22363" y="0"/>
            <a:ext cx="7031037" cy="381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Message to students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5527"/>
            <a:ext cx="9144000" cy="6400800"/>
          </a:xfrm>
        </p:spPr>
        <p:txBody>
          <a:bodyPr>
            <a:noAutofit/>
          </a:bodyPr>
          <a:lstStyle/>
          <a:p>
            <a:pPr marL="365760" indent="-274320">
              <a:spcBef>
                <a:spcPts val="0"/>
              </a:spcBef>
              <a:buSzPct val="100000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Attendance is no more mandatory for next Tuesday class than any other in the semester. </a:t>
            </a:r>
          </a:p>
          <a:p>
            <a:pPr marL="365760" indent="-274320">
              <a:spcBef>
                <a:spcPts val="0"/>
              </a:spcBef>
              <a:buSzPct val="100000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Faculty are required to report at the end of semester whether a student was legitimate or not, or whether they rarely if ever showed up.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Only if a faculty member reports that the student took no part in the class is the financial aid of that student at risk.</a:t>
            </a:r>
          </a:p>
          <a:p>
            <a:pPr marL="365760" indent="-274320">
              <a:spcBef>
                <a:spcPts val="0"/>
              </a:spcBef>
              <a:buSzPct val="100000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Most of your financial aid goes to WSU for tuition.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have no interest in having your financial aid pulled.</a:t>
            </a:r>
          </a:p>
          <a:p>
            <a:pPr marL="365760" indent="-274320">
              <a:spcBef>
                <a:spcPts val="0"/>
              </a:spcBef>
              <a:buSzPct val="100000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If a replacement teacher is in your classroom beginning on Tuesday, ask immediately for their qualifications.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If you feel you are getting less education than you paid for, express your outrage to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dfecher@wpcu.coop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walt.branson@wright.edu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 may also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contact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Learning Commission (accrediting body that assesses Wright State) at (800) 621-7440 or (312) 263-0456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74320">
              <a:spcBef>
                <a:spcPts val="0"/>
              </a:spcBef>
              <a:buSzPct val="100000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are disseminating info through our website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https://aaup-wsu.org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FB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(AAUP Wright State University).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Those are reliable sources. Contact us through the comments.</a:t>
            </a:r>
          </a:p>
        </p:txBody>
      </p:sp>
    </p:spTree>
    <p:extLst>
      <p:ext uri="{BB962C8B-B14F-4D97-AF65-F5344CB8AC3E}">
        <p14:creationId xmlns:p14="http://schemas.microsoft.com/office/powerpoint/2010/main" val="4097464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 autoUpdateAnimBg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APS Driveª:MicroSoft Stuff:New MS/Oficce:Microsoft PowerPoint 4:Templates:On Screen &amp; 35mm Slides:bludiags.ppt - Blue Diagonals</Template>
  <TotalTime>12429</TotalTime>
  <Pages>34</Pages>
  <Words>197</Words>
  <Application>Microsoft Office PowerPoint</Application>
  <PresentationFormat>On-screen Show (4:3)</PresentationFormat>
  <Paragraphs>17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1_Office Theme</vt:lpstr>
      <vt:lpstr>PowerPoint Presentation</vt:lpstr>
      <vt:lpstr>Message to students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 Slides Ch. 1</dc:title>
  <dc:creator>Joseph E. Balog</dc:creator>
  <cp:lastModifiedBy>Kraszpulski, Michal J</cp:lastModifiedBy>
  <cp:revision>466</cp:revision>
  <cp:lastPrinted>1601-01-01T00:00:00Z</cp:lastPrinted>
  <dcterms:created xsi:type="dcterms:W3CDTF">1997-09-03T15:02:37Z</dcterms:created>
  <dcterms:modified xsi:type="dcterms:W3CDTF">2019-01-17T00:46:50Z</dcterms:modified>
</cp:coreProperties>
</file>